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</p:sldIdLst>
  <p:sldSz cy="5143500" cx="9144000"/>
  <p:notesSz cx="6858000" cy="9144000"/>
  <p:embeddedFontLst>
    <p:embeddedFont>
      <p:font typeface="Roboto"/>
      <p:regular r:id="rId39"/>
      <p:bold r:id="rId40"/>
      <p:italic r:id="rId41"/>
      <p:boldItalic r:id="rId42"/>
    </p:embeddedFont>
    <p:embeddedFont>
      <p:font typeface="Barlow Black"/>
      <p:bold r:id="rId43"/>
      <p:boldItalic r:id="rId4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bold.fntdata"/><Relationship Id="rId20" Type="http://schemas.openxmlformats.org/officeDocument/2006/relationships/slide" Target="slides/slide15.xml"/><Relationship Id="rId42" Type="http://schemas.openxmlformats.org/officeDocument/2006/relationships/font" Target="fonts/Roboto-boldItalic.fntdata"/><Relationship Id="rId41" Type="http://schemas.openxmlformats.org/officeDocument/2006/relationships/font" Target="fonts/Roboto-italic.fntdata"/><Relationship Id="rId22" Type="http://schemas.openxmlformats.org/officeDocument/2006/relationships/slide" Target="slides/slide17.xml"/><Relationship Id="rId44" Type="http://schemas.openxmlformats.org/officeDocument/2006/relationships/font" Target="fonts/BarlowBlack-boldItalic.fntdata"/><Relationship Id="rId21" Type="http://schemas.openxmlformats.org/officeDocument/2006/relationships/slide" Target="slides/slide16.xml"/><Relationship Id="rId43" Type="http://schemas.openxmlformats.org/officeDocument/2006/relationships/font" Target="fonts/BarlowBlack-bold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font" Target="fonts/Roboto-regular.fntdata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1590f9b3e89_0_16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1590f9b3e89_0_16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1590f9b3e89_0_16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1590f9b3e89_0_16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1590f9b3e89_0_17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1590f9b3e89_0_17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69e1396165d6fcda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69e1396165d6fcda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1590f9b3e89_0_19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1590f9b3e89_0_19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1590f9b3e89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1590f9b3e89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1a2096207f3834bc_3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1a2096207f3834bc_3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ff559c2977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ff559c2977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123dcce63482e66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123dcce63482e66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123dcce63482e66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7" name="Google Shape;557;g123dcce63482e66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123dcce63482e66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123dcce63482e66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123dcce63482e66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" name="Google Shape;567;g123dcce63482e66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ff559c2977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8" name="Google Shape;578;gff559c2977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69e1396165d6fcda_5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69e1396165d6fcda_5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1629d4352d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Google Shape;603;g1629d4352d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69e1396165d6fcda_4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5" name="Google Shape;615;g69e1396165d6fcda_4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69e1396165d6fcda_5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9" name="Google Shape;629;g69e1396165d6fcda_5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1629d4352d7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5" name="Google Shape;635;g1629d4352d7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1629d4352d7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1" name="Google Shape;641;g1629d4352d7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1629d4352d7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4" name="Google Shape;654;g1629d4352d7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1629d4352d7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0" name="Google Shape;660;g1629d4352d7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123dcce63482e66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123dcce63482e66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g1629d4352d7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7" name="Google Shape;667;g1629d4352d7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g1629d4352d7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4" name="Google Shape;674;g1629d4352d7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1590f9b3e8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0" name="Google Shape;680;g1590f9b3e8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g1629d4352d7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4" name="Google Shape;694;g1629d4352d7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123dcce63482e66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123dcce63482e66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590f9b3e89_0_1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1590f9b3e89_0_1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590f9b3e89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1590f9b3e89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590f9b3e89_0_3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1590f9b3e89_0_3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590f9b3e89_0_3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1590f9b3e89_0_3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1590f9b3e89_0_15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1590f9b3e89_0_15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Relationship Id="rId4" Type="http://schemas.openxmlformats.org/officeDocument/2006/relationships/image" Target="../media/image6.png"/><Relationship Id="rId5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poloclub.github.io/ganlab/" TargetMode="External"/><Relationship Id="rId4" Type="http://schemas.openxmlformats.org/officeDocument/2006/relationships/image" Target="../media/image18.gif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.png"/><Relationship Id="rId4" Type="http://schemas.openxmlformats.org/officeDocument/2006/relationships/image" Target="../media/image12.jpg"/><Relationship Id="rId5" Type="http://schemas.openxmlformats.org/officeDocument/2006/relationships/image" Target="../media/image1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0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.gif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5.gif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s://paperswithcode.com/dataset/afhq" TargetMode="External"/><Relationship Id="rId4" Type="http://schemas.openxmlformats.org/officeDocument/2006/relationships/hyperlink" Target="https://paperswithcode.com/dataset/ffhq" TargetMode="External"/><Relationship Id="rId5" Type="http://schemas.openxmlformats.org/officeDocument/2006/relationships/hyperlink" Target="https://paperswithcode.com/dataset/celeba-hq" TargetMode="Externa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s://www.kaggle.com/datasets/splcher/animefacedataset" TargetMode="External"/><Relationship Id="rId4" Type="http://schemas.openxmlformats.org/officeDocument/2006/relationships/image" Target="../media/image1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hyperlink" Target="https://poloclub.github.io/ganlab/" TargetMode="External"/><Relationship Id="rId4" Type="http://schemas.openxmlformats.org/officeDocument/2006/relationships/hyperlink" Target="https://jonathan-hui.medium.com/gan-why-it-is-so-hard-to-train-generative-advisory-networks-819a86b3750b" TargetMode="External"/><Relationship Id="rId10" Type="http://schemas.openxmlformats.org/officeDocument/2006/relationships/hyperlink" Target="https://arxiv.org/pdf/1603.07285.pdf" TargetMode="External"/><Relationship Id="rId9" Type="http://schemas.openxmlformats.org/officeDocument/2006/relationships/hyperlink" Target="https://thispersondoesnotexist.com/" TargetMode="External"/><Relationship Id="rId5" Type="http://schemas.openxmlformats.org/officeDocument/2006/relationships/hyperlink" Target="https://arxiv.org/pdf/1511.06434.pdf" TargetMode="External"/><Relationship Id="rId6" Type="http://schemas.openxmlformats.org/officeDocument/2006/relationships/hyperlink" Target="https://en.wikipedia.org/wiki/Generative_adversarial_network" TargetMode="External"/><Relationship Id="rId7" Type="http://schemas.openxmlformats.org/officeDocument/2006/relationships/hyperlink" Target="https://people.idsia.ch/~juergen/FKI-126-90ocr.pdf" TargetMode="External"/><Relationship Id="rId8" Type="http://schemas.openxmlformats.org/officeDocument/2006/relationships/hyperlink" Target="https://arxiv.org/abs/1406.2661" TargetMode="Externa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effectLst>
            <a:outerShdw blurRad="285750" rotWithShape="0" algn="bl" dir="2760000" dist="257175">
              <a:srgbClr val="000000">
                <a:alpha val="20000"/>
              </a:srgbClr>
            </a:outerShdw>
          </a:effectLst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5000">
                <a:latin typeface="Barlow Black"/>
                <a:ea typeface="Barlow Black"/>
                <a:cs typeface="Barlow Black"/>
                <a:sym typeface="Barlow Black"/>
              </a:rPr>
              <a:t>DC-Art-GANS</a:t>
            </a:r>
            <a:endParaRPr sz="5700"/>
          </a:p>
        </p:txBody>
      </p:sp>
      <p:grpSp>
        <p:nvGrpSpPr>
          <p:cNvPr id="55" name="Google Shape;55;p13"/>
          <p:cNvGrpSpPr/>
          <p:nvPr/>
        </p:nvGrpSpPr>
        <p:grpSpPr>
          <a:xfrm>
            <a:off x="5242844" y="1071574"/>
            <a:ext cx="3606077" cy="3483227"/>
            <a:chOff x="5242844" y="1071574"/>
            <a:chExt cx="3606077" cy="3483227"/>
          </a:xfrm>
        </p:grpSpPr>
        <p:sp>
          <p:nvSpPr>
            <p:cNvPr id="56" name="Google Shape;56;p13"/>
            <p:cNvSpPr/>
            <p:nvPr/>
          </p:nvSpPr>
          <p:spPr>
            <a:xfrm>
              <a:off x="6029644" y="3164768"/>
              <a:ext cx="1086000" cy="1094100"/>
            </a:xfrm>
            <a:prstGeom prst="roundRect">
              <a:avLst>
                <a:gd fmla="val 4717" name="adj"/>
              </a:avLst>
            </a:prstGeom>
            <a:gradFill>
              <a:gsLst>
                <a:gs pos="0">
                  <a:srgbClr val="FFFFFF"/>
                </a:gs>
                <a:gs pos="100000">
                  <a:srgbClr val="D9D9D9"/>
                </a:gs>
              </a:gsLst>
              <a:lin ang="18900732" scaled="0"/>
            </a:gradFill>
            <a:ln cap="flat" cmpd="sng" w="9525">
              <a:solidFill>
                <a:srgbClr val="FFFFFF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292100" sx="108000" rotWithShape="0" algn="tl" dir="2700000" dist="254000" sy="108000">
                <a:srgbClr val="000000">
                  <a:alpha val="149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57;p13"/>
            <p:cNvSpPr/>
            <p:nvPr/>
          </p:nvSpPr>
          <p:spPr>
            <a:xfrm>
              <a:off x="6621379" y="3689901"/>
              <a:ext cx="861000" cy="864900"/>
            </a:xfrm>
            <a:prstGeom prst="roundRect">
              <a:avLst>
                <a:gd fmla="val 4717" name="adj"/>
              </a:avLst>
            </a:prstGeom>
            <a:gradFill>
              <a:gsLst>
                <a:gs pos="0">
                  <a:srgbClr val="FFFFFF"/>
                </a:gs>
                <a:gs pos="100000">
                  <a:srgbClr val="D9D9D9"/>
                </a:gs>
              </a:gsLst>
              <a:lin ang="18900732" scaled="0"/>
            </a:gradFill>
            <a:ln cap="flat" cmpd="sng" w="9525">
              <a:solidFill>
                <a:srgbClr val="FFFFFF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292100" sx="108000" rotWithShape="0" algn="tl" dir="2700000" dist="254000" sy="108000">
                <a:srgbClr val="000000">
                  <a:alpha val="149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58;p13"/>
            <p:cNvSpPr/>
            <p:nvPr/>
          </p:nvSpPr>
          <p:spPr>
            <a:xfrm>
              <a:off x="5242844" y="3836410"/>
              <a:ext cx="636000" cy="642300"/>
            </a:xfrm>
            <a:prstGeom prst="roundRect">
              <a:avLst>
                <a:gd fmla="val 4717" name="adj"/>
              </a:avLst>
            </a:prstGeom>
            <a:gradFill>
              <a:gsLst>
                <a:gs pos="0">
                  <a:srgbClr val="FFFFFF"/>
                </a:gs>
                <a:gs pos="100000">
                  <a:srgbClr val="D9D9D9"/>
                </a:gs>
              </a:gsLst>
              <a:lin ang="18900732" scaled="0"/>
            </a:gradFill>
            <a:ln cap="flat" cmpd="sng" w="9525">
              <a:solidFill>
                <a:srgbClr val="FFFFFF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292100" sx="108000" rotWithShape="0" algn="tl" dir="2700000" dist="254000" sy="108000">
                <a:srgbClr val="000000">
                  <a:alpha val="149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59;p13"/>
            <p:cNvSpPr/>
            <p:nvPr/>
          </p:nvSpPr>
          <p:spPr>
            <a:xfrm flipH="1">
              <a:off x="5993456" y="1071574"/>
              <a:ext cx="1966800" cy="460500"/>
            </a:xfrm>
            <a:prstGeom prst="roundRect">
              <a:avLst>
                <a:gd fmla="val 4717" name="adj"/>
              </a:avLst>
            </a:prstGeom>
            <a:gradFill>
              <a:gsLst>
                <a:gs pos="0">
                  <a:srgbClr val="FFFFFF"/>
                </a:gs>
                <a:gs pos="100000">
                  <a:srgbClr val="D9D9D9"/>
                </a:gs>
              </a:gsLst>
              <a:lin ang="18900732" scaled="0"/>
            </a:gradFill>
            <a:ln cap="flat" cmpd="sng" w="9525">
              <a:solidFill>
                <a:srgbClr val="FFFFFF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292100" sx="108000" rotWithShape="0" algn="tl" dir="2700000" dist="254000" sy="108000">
                <a:srgbClr val="000000">
                  <a:alpha val="149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60;p13"/>
            <p:cNvSpPr/>
            <p:nvPr/>
          </p:nvSpPr>
          <p:spPr>
            <a:xfrm flipH="1">
              <a:off x="7521033" y="2661875"/>
              <a:ext cx="544800" cy="546000"/>
            </a:xfrm>
            <a:prstGeom prst="roundRect">
              <a:avLst>
                <a:gd fmla="val 4717" name="adj"/>
              </a:avLst>
            </a:prstGeom>
            <a:gradFill>
              <a:gsLst>
                <a:gs pos="0">
                  <a:srgbClr val="FFFFFF"/>
                </a:gs>
                <a:gs pos="100000">
                  <a:srgbClr val="D9D9D9"/>
                </a:gs>
              </a:gsLst>
              <a:lin ang="18900732" scaled="0"/>
            </a:gradFill>
            <a:ln cap="flat" cmpd="sng" w="9525">
              <a:solidFill>
                <a:srgbClr val="FFFFFF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292100" sx="108000" rotWithShape="0" algn="tl" dir="2700000" dist="254000" sy="108000">
                <a:srgbClr val="000000">
                  <a:alpha val="149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61;p13"/>
            <p:cNvSpPr/>
            <p:nvPr/>
          </p:nvSpPr>
          <p:spPr>
            <a:xfrm flipH="1">
              <a:off x="7677121" y="3304496"/>
              <a:ext cx="1171800" cy="1174200"/>
            </a:xfrm>
            <a:prstGeom prst="roundRect">
              <a:avLst>
                <a:gd fmla="val 4717" name="adj"/>
              </a:avLst>
            </a:prstGeom>
            <a:gradFill>
              <a:gsLst>
                <a:gs pos="0">
                  <a:srgbClr val="FFFFFF"/>
                </a:gs>
                <a:gs pos="100000">
                  <a:srgbClr val="D9D9D9"/>
                </a:gs>
              </a:gsLst>
              <a:lin ang="18900732" scaled="0"/>
            </a:gradFill>
            <a:ln cap="flat" cmpd="sng" w="9525">
              <a:solidFill>
                <a:srgbClr val="FFFFFF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292100" sx="108000" rotWithShape="0" algn="tl" dir="2700000" dist="254000" sy="108000">
                <a:srgbClr val="000000">
                  <a:alpha val="149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2" name="Google Shape;62;p13"/>
          <p:cNvSpPr/>
          <p:nvPr/>
        </p:nvSpPr>
        <p:spPr>
          <a:xfrm flipH="1">
            <a:off x="311708" y="335400"/>
            <a:ext cx="544800" cy="546000"/>
          </a:xfrm>
          <a:prstGeom prst="roundRect">
            <a:avLst>
              <a:gd fmla="val 4717" name="adj"/>
            </a:avLst>
          </a:prstGeom>
          <a:gradFill>
            <a:gsLst>
              <a:gs pos="0">
                <a:srgbClr val="FFFFFF"/>
              </a:gs>
              <a:gs pos="100000">
                <a:srgbClr val="D9D9D9"/>
              </a:gs>
            </a:gsLst>
            <a:lin ang="18900732" scaled="0"/>
          </a:gradFill>
          <a:ln cap="flat" cmpd="sng" w="9525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292100" sx="108000" rotWithShape="0" algn="tl" dir="2700000" dist="254000" sy="108000">
              <a:srgbClr val="000000">
                <a:alpha val="149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22"/>
          <p:cNvSpPr txBox="1"/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Barlow Black"/>
                <a:ea typeface="Barlow Black"/>
                <a:cs typeface="Barlow Black"/>
                <a:sym typeface="Barlow Black"/>
              </a:rPr>
              <a:t>Training Objective</a:t>
            </a:r>
            <a:endParaRPr/>
          </a:p>
        </p:txBody>
      </p:sp>
      <p:pic>
        <p:nvPicPr>
          <p:cNvPr id="390" name="Google Shape;39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5441" y="1627325"/>
            <a:ext cx="3212709" cy="93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14276" y="1627325"/>
            <a:ext cx="3603549" cy="93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90400" y="1627325"/>
            <a:ext cx="625345" cy="93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p22"/>
          <p:cNvSpPr/>
          <p:nvPr/>
        </p:nvSpPr>
        <p:spPr>
          <a:xfrm rot="-5400000">
            <a:off x="3057925" y="709175"/>
            <a:ext cx="140700" cy="3198600"/>
          </a:xfrm>
          <a:prstGeom prst="leftBracket">
            <a:avLst>
              <a:gd fmla="val 8333" name="adj"/>
            </a:avLst>
          </a:prstGeom>
          <a:noFill/>
          <a:ln cap="flat" cmpd="sng" w="19050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p22"/>
          <p:cNvSpPr/>
          <p:nvPr/>
        </p:nvSpPr>
        <p:spPr>
          <a:xfrm>
            <a:off x="1750825" y="2691175"/>
            <a:ext cx="275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3C78D8"/>
                </a:solidFill>
              </a:rPr>
              <a:t>Classification of Real Data</a:t>
            </a:r>
            <a:endParaRPr sz="1300">
              <a:solidFill>
                <a:srgbClr val="3C78D8"/>
              </a:solidFill>
            </a:endParaRPr>
          </a:p>
        </p:txBody>
      </p:sp>
      <p:cxnSp>
        <p:nvCxnSpPr>
          <p:cNvPr id="395" name="Google Shape;395;p22"/>
          <p:cNvCxnSpPr>
            <a:stCxn id="394" idx="0"/>
            <a:endCxn id="393" idx="1"/>
          </p:cNvCxnSpPr>
          <p:nvPr/>
        </p:nvCxnSpPr>
        <p:spPr>
          <a:xfrm rot="10800000">
            <a:off x="3128275" y="2378875"/>
            <a:ext cx="0" cy="312300"/>
          </a:xfrm>
          <a:prstGeom prst="straightConnector1">
            <a:avLst/>
          </a:prstGeom>
          <a:noFill/>
          <a:ln cap="flat" cmpd="sng" w="19050">
            <a:solidFill>
              <a:srgbClr val="3C78D8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96" name="Google Shape;396;p22"/>
          <p:cNvSpPr/>
          <p:nvPr/>
        </p:nvSpPr>
        <p:spPr>
          <a:xfrm rot="-5400000">
            <a:off x="6605725" y="666575"/>
            <a:ext cx="140700" cy="3283800"/>
          </a:xfrm>
          <a:prstGeom prst="leftBracket">
            <a:avLst>
              <a:gd fmla="val 8333" name="adj"/>
            </a:avLst>
          </a:prstGeom>
          <a:noFill/>
          <a:ln cap="flat" cmpd="sng" w="19050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p22"/>
          <p:cNvSpPr/>
          <p:nvPr/>
        </p:nvSpPr>
        <p:spPr>
          <a:xfrm>
            <a:off x="5261924" y="2691175"/>
            <a:ext cx="2828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3C78D8"/>
                </a:solidFill>
              </a:rPr>
              <a:t>Classification of Fake Data</a:t>
            </a:r>
            <a:endParaRPr sz="1300">
              <a:solidFill>
                <a:srgbClr val="3C78D8"/>
              </a:solidFill>
            </a:endParaRPr>
          </a:p>
        </p:txBody>
      </p:sp>
      <p:cxnSp>
        <p:nvCxnSpPr>
          <p:cNvPr id="398" name="Google Shape;398;p22"/>
          <p:cNvCxnSpPr>
            <a:stCxn id="397" idx="0"/>
            <a:endCxn id="396" idx="1"/>
          </p:cNvCxnSpPr>
          <p:nvPr/>
        </p:nvCxnSpPr>
        <p:spPr>
          <a:xfrm rot="10800000">
            <a:off x="6675974" y="2378875"/>
            <a:ext cx="0" cy="312300"/>
          </a:xfrm>
          <a:prstGeom prst="straightConnector1">
            <a:avLst/>
          </a:prstGeom>
          <a:noFill/>
          <a:ln cap="flat" cmpd="sng" w="19050">
            <a:solidFill>
              <a:srgbClr val="3C78D8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99" name="Google Shape;399;p22"/>
          <p:cNvSpPr/>
          <p:nvPr/>
        </p:nvSpPr>
        <p:spPr>
          <a:xfrm rot="-5400000">
            <a:off x="4919725" y="-85825"/>
            <a:ext cx="140700" cy="6769800"/>
          </a:xfrm>
          <a:prstGeom prst="leftBracket">
            <a:avLst>
              <a:gd fmla="val 8333" name="adj"/>
            </a:avLst>
          </a:prstGeom>
          <a:noFill/>
          <a:ln cap="flat" cmpd="sng" w="19050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p22"/>
          <p:cNvSpPr/>
          <p:nvPr/>
        </p:nvSpPr>
        <p:spPr>
          <a:xfrm>
            <a:off x="2074716" y="3681775"/>
            <a:ext cx="583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3C78D8"/>
                </a:solidFill>
              </a:rPr>
              <a:t>Discriminator tries to maximize these</a:t>
            </a:r>
            <a:endParaRPr sz="1300">
              <a:solidFill>
                <a:srgbClr val="3C78D8"/>
              </a:solidFill>
            </a:endParaRPr>
          </a:p>
        </p:txBody>
      </p:sp>
      <p:cxnSp>
        <p:nvCxnSpPr>
          <p:cNvPr id="401" name="Google Shape;401;p22"/>
          <p:cNvCxnSpPr>
            <a:stCxn id="400" idx="0"/>
            <a:endCxn id="399" idx="1"/>
          </p:cNvCxnSpPr>
          <p:nvPr/>
        </p:nvCxnSpPr>
        <p:spPr>
          <a:xfrm rot="10800000">
            <a:off x="4990116" y="3369475"/>
            <a:ext cx="0" cy="312300"/>
          </a:xfrm>
          <a:prstGeom prst="straightConnector1">
            <a:avLst/>
          </a:prstGeom>
          <a:noFill/>
          <a:ln cap="flat" cmpd="sng" w="19050">
            <a:solidFill>
              <a:srgbClr val="3C78D8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02" name="Google Shape;402;p22"/>
          <p:cNvSpPr/>
          <p:nvPr/>
        </p:nvSpPr>
        <p:spPr>
          <a:xfrm flipH="1" rot="-5400000">
            <a:off x="6629125" y="76684"/>
            <a:ext cx="93900" cy="3283800"/>
          </a:xfrm>
          <a:prstGeom prst="leftBracket">
            <a:avLst>
              <a:gd fmla="val 8333" name="adj"/>
            </a:avLst>
          </a:prstGeom>
          <a:noFill/>
          <a:ln cap="flat" cmpd="sng" w="19050">
            <a:solidFill>
              <a:srgbClr val="674E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3" name="Google Shape;403;p22"/>
          <p:cNvCxnSpPr>
            <a:stCxn id="404" idx="2"/>
            <a:endCxn id="402" idx="1"/>
          </p:cNvCxnSpPr>
          <p:nvPr/>
        </p:nvCxnSpPr>
        <p:spPr>
          <a:xfrm>
            <a:off x="6676074" y="1354275"/>
            <a:ext cx="0" cy="317400"/>
          </a:xfrm>
          <a:prstGeom prst="straightConnector1">
            <a:avLst/>
          </a:prstGeom>
          <a:noFill/>
          <a:ln cap="flat" cmpd="sng" w="19050">
            <a:solidFill>
              <a:srgbClr val="674EA7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04" name="Google Shape;404;p22"/>
          <p:cNvSpPr/>
          <p:nvPr/>
        </p:nvSpPr>
        <p:spPr>
          <a:xfrm>
            <a:off x="5262024" y="954075"/>
            <a:ext cx="2828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674EA7"/>
                </a:solidFill>
              </a:rPr>
              <a:t>Generator should minimize this</a:t>
            </a:r>
            <a:endParaRPr sz="1300">
              <a:solidFill>
                <a:srgbClr val="674EA7"/>
              </a:solidFill>
            </a:endParaRPr>
          </a:p>
        </p:txBody>
      </p:sp>
      <p:sp>
        <p:nvSpPr>
          <p:cNvPr id="405" name="Google Shape;405;p22"/>
          <p:cNvSpPr/>
          <p:nvPr/>
        </p:nvSpPr>
        <p:spPr>
          <a:xfrm flipH="1" rot="-5400000">
            <a:off x="1481525" y="1240501"/>
            <a:ext cx="93900" cy="1190400"/>
          </a:xfrm>
          <a:prstGeom prst="leftBracket">
            <a:avLst>
              <a:gd fmla="val 8333" name="adj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6" name="Google Shape;406;p22"/>
          <p:cNvCxnSpPr>
            <a:stCxn id="407" idx="2"/>
            <a:endCxn id="405" idx="1"/>
          </p:cNvCxnSpPr>
          <p:nvPr/>
        </p:nvCxnSpPr>
        <p:spPr>
          <a:xfrm>
            <a:off x="1527600" y="1471400"/>
            <a:ext cx="900" cy="3174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07" name="Google Shape;407;p22"/>
          <p:cNvSpPr/>
          <p:nvPr/>
        </p:nvSpPr>
        <p:spPr>
          <a:xfrm>
            <a:off x="747900" y="1071200"/>
            <a:ext cx="1559400" cy="40020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Min-Max Game</a:t>
            </a:r>
            <a:endParaRPr sz="1300">
              <a:solidFill>
                <a:schemeClr val="dk1"/>
              </a:solidFill>
            </a:endParaRPr>
          </a:p>
        </p:txBody>
      </p:sp>
      <p:sp>
        <p:nvSpPr>
          <p:cNvPr id="408" name="Google Shape;408;p22"/>
          <p:cNvSpPr/>
          <p:nvPr/>
        </p:nvSpPr>
        <p:spPr>
          <a:xfrm>
            <a:off x="2285900" y="1071200"/>
            <a:ext cx="1559400" cy="4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~ Zero-Sum Game</a:t>
            </a:r>
            <a:endParaRPr sz="1300">
              <a:solidFill>
                <a:schemeClr val="dk1"/>
              </a:solidFill>
            </a:endParaRPr>
          </a:p>
        </p:txBody>
      </p:sp>
      <p:grpSp>
        <p:nvGrpSpPr>
          <p:cNvPr id="409" name="Google Shape;409;p22"/>
          <p:cNvGrpSpPr/>
          <p:nvPr/>
        </p:nvGrpSpPr>
        <p:grpSpPr>
          <a:xfrm>
            <a:off x="90245" y="270486"/>
            <a:ext cx="260517" cy="281432"/>
            <a:chOff x="968775" y="1180050"/>
            <a:chExt cx="262750" cy="262775"/>
          </a:xfrm>
        </p:grpSpPr>
        <p:sp>
          <p:nvSpPr>
            <p:cNvPr id="410" name="Google Shape;410;p22"/>
            <p:cNvSpPr/>
            <p:nvPr/>
          </p:nvSpPr>
          <p:spPr>
            <a:xfrm>
              <a:off x="1061550" y="1180050"/>
              <a:ext cx="169975" cy="169550"/>
            </a:xfrm>
            <a:custGeom>
              <a:rect b="b" l="l" r="r" t="t"/>
              <a:pathLst>
                <a:path extrusionOk="0" h="6782" w="6799">
                  <a:moveTo>
                    <a:pt x="5478" y="1"/>
                  </a:moveTo>
                  <a:lnTo>
                    <a:pt x="4015" y="1464"/>
                  </a:lnTo>
                  <a:lnTo>
                    <a:pt x="4086" y="2160"/>
                  </a:lnTo>
                  <a:lnTo>
                    <a:pt x="1963" y="4283"/>
                  </a:lnTo>
                  <a:cubicBezTo>
                    <a:pt x="1785" y="4194"/>
                    <a:pt x="1571" y="4122"/>
                    <a:pt x="1339" y="4122"/>
                  </a:cubicBezTo>
                  <a:cubicBezTo>
                    <a:pt x="607" y="4122"/>
                    <a:pt x="1" y="4729"/>
                    <a:pt x="1" y="5461"/>
                  </a:cubicBezTo>
                  <a:cubicBezTo>
                    <a:pt x="1" y="6192"/>
                    <a:pt x="607" y="6781"/>
                    <a:pt x="1339" y="6781"/>
                  </a:cubicBezTo>
                  <a:cubicBezTo>
                    <a:pt x="2070" y="6781"/>
                    <a:pt x="2677" y="6192"/>
                    <a:pt x="2677" y="5461"/>
                  </a:cubicBezTo>
                  <a:cubicBezTo>
                    <a:pt x="2677" y="5229"/>
                    <a:pt x="2606" y="5032"/>
                    <a:pt x="2516" y="4854"/>
                  </a:cubicBezTo>
                  <a:lnTo>
                    <a:pt x="4657" y="2713"/>
                  </a:lnTo>
                  <a:lnTo>
                    <a:pt x="5335" y="2784"/>
                  </a:lnTo>
                  <a:lnTo>
                    <a:pt x="6799" y="1321"/>
                  </a:lnTo>
                  <a:lnTo>
                    <a:pt x="5603" y="1196"/>
                  </a:lnTo>
                  <a:lnTo>
                    <a:pt x="5478" y="1"/>
                  </a:lnTo>
                  <a:close/>
                </a:path>
              </a:pathLst>
            </a:custGeom>
            <a:solidFill>
              <a:srgbClr val="2525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22"/>
            <p:cNvSpPr/>
            <p:nvPr/>
          </p:nvSpPr>
          <p:spPr>
            <a:xfrm>
              <a:off x="968775" y="1189875"/>
              <a:ext cx="252950" cy="252950"/>
            </a:xfrm>
            <a:custGeom>
              <a:rect b="b" l="l" r="r" t="t"/>
              <a:pathLst>
                <a:path extrusionOk="0" h="10118" w="10118">
                  <a:moveTo>
                    <a:pt x="5050" y="0"/>
                  </a:moveTo>
                  <a:cubicBezTo>
                    <a:pt x="2266" y="0"/>
                    <a:pt x="0" y="2266"/>
                    <a:pt x="0" y="5068"/>
                  </a:cubicBezTo>
                  <a:cubicBezTo>
                    <a:pt x="0" y="7851"/>
                    <a:pt x="2266" y="10117"/>
                    <a:pt x="5050" y="10117"/>
                  </a:cubicBezTo>
                  <a:cubicBezTo>
                    <a:pt x="7851" y="10117"/>
                    <a:pt x="10117" y="7851"/>
                    <a:pt x="10117" y="5068"/>
                  </a:cubicBezTo>
                  <a:cubicBezTo>
                    <a:pt x="10117" y="4193"/>
                    <a:pt x="9903" y="3390"/>
                    <a:pt x="9510" y="2695"/>
                  </a:cubicBezTo>
                  <a:lnTo>
                    <a:pt x="9421" y="2766"/>
                  </a:lnTo>
                  <a:lnTo>
                    <a:pt x="9243" y="2962"/>
                  </a:lnTo>
                  <a:lnTo>
                    <a:pt x="9011" y="2927"/>
                  </a:lnTo>
                  <a:lnTo>
                    <a:pt x="8725" y="2891"/>
                  </a:lnTo>
                  <a:lnTo>
                    <a:pt x="8725" y="2891"/>
                  </a:lnTo>
                  <a:cubicBezTo>
                    <a:pt x="9100" y="3533"/>
                    <a:pt x="9314" y="4265"/>
                    <a:pt x="9314" y="5068"/>
                  </a:cubicBezTo>
                  <a:cubicBezTo>
                    <a:pt x="9314" y="7405"/>
                    <a:pt x="7405" y="9314"/>
                    <a:pt x="5050" y="9314"/>
                  </a:cubicBezTo>
                  <a:cubicBezTo>
                    <a:pt x="2712" y="9314"/>
                    <a:pt x="803" y="7405"/>
                    <a:pt x="803" y="5068"/>
                  </a:cubicBezTo>
                  <a:cubicBezTo>
                    <a:pt x="803" y="2730"/>
                    <a:pt x="2712" y="803"/>
                    <a:pt x="5050" y="803"/>
                  </a:cubicBezTo>
                  <a:cubicBezTo>
                    <a:pt x="5853" y="803"/>
                    <a:pt x="6584" y="1017"/>
                    <a:pt x="7227" y="1392"/>
                  </a:cubicBezTo>
                  <a:lnTo>
                    <a:pt x="7209" y="1142"/>
                  </a:lnTo>
                  <a:lnTo>
                    <a:pt x="7155" y="875"/>
                  </a:lnTo>
                  <a:lnTo>
                    <a:pt x="7351" y="678"/>
                  </a:lnTo>
                  <a:lnTo>
                    <a:pt x="7441" y="589"/>
                  </a:lnTo>
                  <a:cubicBezTo>
                    <a:pt x="6727" y="214"/>
                    <a:pt x="5924" y="0"/>
                    <a:pt x="5050" y="0"/>
                  </a:cubicBezTo>
                  <a:close/>
                </a:path>
              </a:pathLst>
            </a:custGeom>
            <a:solidFill>
              <a:srgbClr val="2525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22"/>
            <p:cNvSpPr/>
            <p:nvPr/>
          </p:nvSpPr>
          <p:spPr>
            <a:xfrm>
              <a:off x="1015150" y="1236700"/>
              <a:ext cx="160175" cy="159725"/>
            </a:xfrm>
            <a:custGeom>
              <a:rect b="b" l="l" r="r" t="t"/>
              <a:pathLst>
                <a:path extrusionOk="0" h="6389" w="6407">
                  <a:moveTo>
                    <a:pt x="3195" y="1"/>
                  </a:moveTo>
                  <a:cubicBezTo>
                    <a:pt x="1446" y="1"/>
                    <a:pt x="1" y="1428"/>
                    <a:pt x="1" y="3195"/>
                  </a:cubicBezTo>
                  <a:cubicBezTo>
                    <a:pt x="1" y="4943"/>
                    <a:pt x="1446" y="6388"/>
                    <a:pt x="3195" y="6388"/>
                  </a:cubicBezTo>
                  <a:cubicBezTo>
                    <a:pt x="4961" y="6388"/>
                    <a:pt x="6406" y="4943"/>
                    <a:pt x="6406" y="3195"/>
                  </a:cubicBezTo>
                  <a:cubicBezTo>
                    <a:pt x="6406" y="2642"/>
                    <a:pt x="6264" y="2142"/>
                    <a:pt x="6032" y="1696"/>
                  </a:cubicBezTo>
                  <a:lnTo>
                    <a:pt x="5425" y="2285"/>
                  </a:lnTo>
                  <a:cubicBezTo>
                    <a:pt x="5550" y="2570"/>
                    <a:pt x="5603" y="2873"/>
                    <a:pt x="5603" y="3195"/>
                  </a:cubicBezTo>
                  <a:cubicBezTo>
                    <a:pt x="5603" y="4515"/>
                    <a:pt x="4533" y="5586"/>
                    <a:pt x="3195" y="5586"/>
                  </a:cubicBezTo>
                  <a:cubicBezTo>
                    <a:pt x="1892" y="5586"/>
                    <a:pt x="804" y="4515"/>
                    <a:pt x="804" y="3195"/>
                  </a:cubicBezTo>
                  <a:cubicBezTo>
                    <a:pt x="804" y="1874"/>
                    <a:pt x="1892" y="786"/>
                    <a:pt x="3195" y="786"/>
                  </a:cubicBezTo>
                  <a:cubicBezTo>
                    <a:pt x="3534" y="786"/>
                    <a:pt x="3837" y="857"/>
                    <a:pt x="4105" y="964"/>
                  </a:cubicBezTo>
                  <a:lnTo>
                    <a:pt x="4711" y="376"/>
                  </a:lnTo>
                  <a:cubicBezTo>
                    <a:pt x="4265" y="126"/>
                    <a:pt x="3748" y="1"/>
                    <a:pt x="3195" y="1"/>
                  </a:cubicBezTo>
                  <a:close/>
                </a:path>
              </a:pathLst>
            </a:custGeom>
            <a:solidFill>
              <a:srgbClr val="2525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23"/>
          <p:cNvSpPr txBox="1"/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Barlow Black"/>
                <a:ea typeface="Barlow Black"/>
                <a:cs typeface="Barlow Black"/>
                <a:sym typeface="Barlow Black"/>
              </a:rPr>
              <a:t>Training Process</a:t>
            </a:r>
            <a:endParaRPr/>
          </a:p>
        </p:txBody>
      </p:sp>
      <p:grpSp>
        <p:nvGrpSpPr>
          <p:cNvPr id="418" name="Google Shape;418;p23"/>
          <p:cNvGrpSpPr/>
          <p:nvPr/>
        </p:nvGrpSpPr>
        <p:grpSpPr>
          <a:xfrm>
            <a:off x="62663" y="267055"/>
            <a:ext cx="249040" cy="285234"/>
            <a:chOff x="3927075" y="3612900"/>
            <a:chExt cx="251175" cy="266325"/>
          </a:xfrm>
        </p:grpSpPr>
        <p:sp>
          <p:nvSpPr>
            <p:cNvPr id="419" name="Google Shape;419;p23"/>
            <p:cNvSpPr/>
            <p:nvPr/>
          </p:nvSpPr>
          <p:spPr>
            <a:xfrm>
              <a:off x="4031450" y="3726200"/>
              <a:ext cx="40175" cy="39725"/>
            </a:xfrm>
            <a:custGeom>
              <a:rect b="b" l="l" r="r" t="t"/>
              <a:pathLst>
                <a:path extrusionOk="0" h="1589" w="1607">
                  <a:moveTo>
                    <a:pt x="804" y="1"/>
                  </a:moveTo>
                  <a:cubicBezTo>
                    <a:pt x="358" y="1"/>
                    <a:pt x="1" y="357"/>
                    <a:pt x="1" y="786"/>
                  </a:cubicBezTo>
                  <a:cubicBezTo>
                    <a:pt x="1" y="1232"/>
                    <a:pt x="358" y="1589"/>
                    <a:pt x="804" y="1589"/>
                  </a:cubicBezTo>
                  <a:cubicBezTo>
                    <a:pt x="1250" y="1589"/>
                    <a:pt x="1607" y="1232"/>
                    <a:pt x="1607" y="786"/>
                  </a:cubicBezTo>
                  <a:cubicBezTo>
                    <a:pt x="1607" y="357"/>
                    <a:pt x="1250" y="1"/>
                    <a:pt x="804" y="1"/>
                  </a:cubicBezTo>
                  <a:close/>
                </a:path>
              </a:pathLst>
            </a:custGeom>
            <a:solidFill>
              <a:srgbClr val="2525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23"/>
            <p:cNvSpPr/>
            <p:nvPr/>
          </p:nvSpPr>
          <p:spPr>
            <a:xfrm>
              <a:off x="3927075" y="3612900"/>
              <a:ext cx="251175" cy="266325"/>
            </a:xfrm>
            <a:custGeom>
              <a:rect b="b" l="l" r="r" t="t"/>
              <a:pathLst>
                <a:path extrusionOk="0" h="10653" w="10047">
                  <a:moveTo>
                    <a:pt x="4979" y="536"/>
                  </a:moveTo>
                  <a:cubicBezTo>
                    <a:pt x="5389" y="536"/>
                    <a:pt x="5889" y="1249"/>
                    <a:pt x="6228" y="2463"/>
                  </a:cubicBezTo>
                  <a:cubicBezTo>
                    <a:pt x="5853" y="2606"/>
                    <a:pt x="5425" y="2766"/>
                    <a:pt x="5014" y="2945"/>
                  </a:cubicBezTo>
                  <a:cubicBezTo>
                    <a:pt x="4586" y="2748"/>
                    <a:pt x="4158" y="2570"/>
                    <a:pt x="3748" y="2445"/>
                  </a:cubicBezTo>
                  <a:cubicBezTo>
                    <a:pt x="4069" y="1232"/>
                    <a:pt x="4586" y="536"/>
                    <a:pt x="4979" y="536"/>
                  </a:cubicBezTo>
                  <a:close/>
                  <a:moveTo>
                    <a:pt x="6353" y="2980"/>
                  </a:moveTo>
                  <a:cubicBezTo>
                    <a:pt x="6406" y="3230"/>
                    <a:pt x="6442" y="3480"/>
                    <a:pt x="6478" y="3747"/>
                  </a:cubicBezTo>
                  <a:cubicBezTo>
                    <a:pt x="6335" y="3658"/>
                    <a:pt x="6210" y="3569"/>
                    <a:pt x="6049" y="3480"/>
                  </a:cubicBezTo>
                  <a:cubicBezTo>
                    <a:pt x="5907" y="3408"/>
                    <a:pt x="5782" y="3337"/>
                    <a:pt x="5639" y="3248"/>
                  </a:cubicBezTo>
                  <a:cubicBezTo>
                    <a:pt x="5871" y="3141"/>
                    <a:pt x="6121" y="3069"/>
                    <a:pt x="6353" y="2980"/>
                  </a:cubicBezTo>
                  <a:close/>
                  <a:moveTo>
                    <a:pt x="3605" y="2962"/>
                  </a:moveTo>
                  <a:cubicBezTo>
                    <a:pt x="3855" y="3034"/>
                    <a:pt x="4122" y="3141"/>
                    <a:pt x="4390" y="3248"/>
                  </a:cubicBezTo>
                  <a:cubicBezTo>
                    <a:pt x="4265" y="3319"/>
                    <a:pt x="4122" y="3391"/>
                    <a:pt x="3980" y="3480"/>
                  </a:cubicBezTo>
                  <a:cubicBezTo>
                    <a:pt x="3819" y="3587"/>
                    <a:pt x="3658" y="3694"/>
                    <a:pt x="3480" y="3801"/>
                  </a:cubicBezTo>
                  <a:cubicBezTo>
                    <a:pt x="3516" y="3498"/>
                    <a:pt x="3551" y="3230"/>
                    <a:pt x="3605" y="2962"/>
                  </a:cubicBezTo>
                  <a:close/>
                  <a:moveTo>
                    <a:pt x="1785" y="2623"/>
                  </a:moveTo>
                  <a:cubicBezTo>
                    <a:pt x="2178" y="2623"/>
                    <a:pt x="2606" y="2695"/>
                    <a:pt x="3087" y="2820"/>
                  </a:cubicBezTo>
                  <a:cubicBezTo>
                    <a:pt x="2998" y="3230"/>
                    <a:pt x="2927" y="3712"/>
                    <a:pt x="2891" y="4194"/>
                  </a:cubicBezTo>
                  <a:cubicBezTo>
                    <a:pt x="2517" y="4461"/>
                    <a:pt x="2178" y="4711"/>
                    <a:pt x="1892" y="4996"/>
                  </a:cubicBezTo>
                  <a:cubicBezTo>
                    <a:pt x="1000" y="4086"/>
                    <a:pt x="625" y="3284"/>
                    <a:pt x="821" y="2927"/>
                  </a:cubicBezTo>
                  <a:cubicBezTo>
                    <a:pt x="946" y="2730"/>
                    <a:pt x="1285" y="2623"/>
                    <a:pt x="1785" y="2623"/>
                  </a:cubicBezTo>
                  <a:close/>
                  <a:moveTo>
                    <a:pt x="8244" y="2623"/>
                  </a:moveTo>
                  <a:cubicBezTo>
                    <a:pt x="8726" y="2623"/>
                    <a:pt x="9083" y="2748"/>
                    <a:pt x="9208" y="2927"/>
                  </a:cubicBezTo>
                  <a:cubicBezTo>
                    <a:pt x="9404" y="3284"/>
                    <a:pt x="9047" y="4086"/>
                    <a:pt x="8137" y="4996"/>
                  </a:cubicBezTo>
                  <a:cubicBezTo>
                    <a:pt x="7816" y="4693"/>
                    <a:pt x="7459" y="4408"/>
                    <a:pt x="7049" y="4122"/>
                  </a:cubicBezTo>
                  <a:cubicBezTo>
                    <a:pt x="7013" y="3676"/>
                    <a:pt x="6941" y="3230"/>
                    <a:pt x="6852" y="2837"/>
                  </a:cubicBezTo>
                  <a:cubicBezTo>
                    <a:pt x="7352" y="2695"/>
                    <a:pt x="7851" y="2623"/>
                    <a:pt x="8244" y="2623"/>
                  </a:cubicBezTo>
                  <a:close/>
                  <a:moveTo>
                    <a:pt x="2856" y="4872"/>
                  </a:moveTo>
                  <a:cubicBezTo>
                    <a:pt x="2856" y="5032"/>
                    <a:pt x="2856" y="5175"/>
                    <a:pt x="2856" y="5318"/>
                  </a:cubicBezTo>
                  <a:cubicBezTo>
                    <a:pt x="2856" y="5496"/>
                    <a:pt x="2856" y="5674"/>
                    <a:pt x="2856" y="5835"/>
                  </a:cubicBezTo>
                  <a:cubicBezTo>
                    <a:pt x="2659" y="5674"/>
                    <a:pt x="2463" y="5514"/>
                    <a:pt x="2285" y="5353"/>
                  </a:cubicBezTo>
                  <a:cubicBezTo>
                    <a:pt x="2463" y="5193"/>
                    <a:pt x="2659" y="5032"/>
                    <a:pt x="2856" y="4872"/>
                  </a:cubicBezTo>
                  <a:close/>
                  <a:moveTo>
                    <a:pt x="7102" y="4818"/>
                  </a:moveTo>
                  <a:cubicBezTo>
                    <a:pt x="7334" y="5014"/>
                    <a:pt x="7548" y="5193"/>
                    <a:pt x="7744" y="5371"/>
                  </a:cubicBezTo>
                  <a:cubicBezTo>
                    <a:pt x="7548" y="5550"/>
                    <a:pt x="7334" y="5728"/>
                    <a:pt x="7102" y="5906"/>
                  </a:cubicBezTo>
                  <a:cubicBezTo>
                    <a:pt x="7102" y="5710"/>
                    <a:pt x="7102" y="5532"/>
                    <a:pt x="7102" y="5335"/>
                  </a:cubicBezTo>
                  <a:cubicBezTo>
                    <a:pt x="7102" y="5157"/>
                    <a:pt x="7102" y="4979"/>
                    <a:pt x="7102" y="4818"/>
                  </a:cubicBezTo>
                  <a:close/>
                  <a:moveTo>
                    <a:pt x="5014" y="3551"/>
                  </a:moveTo>
                  <a:cubicBezTo>
                    <a:pt x="5264" y="3658"/>
                    <a:pt x="5514" y="3801"/>
                    <a:pt x="5782" y="3944"/>
                  </a:cubicBezTo>
                  <a:cubicBezTo>
                    <a:pt x="6049" y="4104"/>
                    <a:pt x="6317" y="4265"/>
                    <a:pt x="6549" y="4425"/>
                  </a:cubicBezTo>
                  <a:cubicBezTo>
                    <a:pt x="6585" y="4711"/>
                    <a:pt x="6585" y="5014"/>
                    <a:pt x="6585" y="5318"/>
                  </a:cubicBezTo>
                  <a:cubicBezTo>
                    <a:pt x="6585" y="5657"/>
                    <a:pt x="6567" y="5978"/>
                    <a:pt x="6531" y="6299"/>
                  </a:cubicBezTo>
                  <a:cubicBezTo>
                    <a:pt x="6317" y="6424"/>
                    <a:pt x="6103" y="6567"/>
                    <a:pt x="5853" y="6709"/>
                  </a:cubicBezTo>
                  <a:cubicBezTo>
                    <a:pt x="5585" y="6870"/>
                    <a:pt x="5300" y="7030"/>
                    <a:pt x="5014" y="7155"/>
                  </a:cubicBezTo>
                  <a:cubicBezTo>
                    <a:pt x="4747" y="7030"/>
                    <a:pt x="4461" y="6870"/>
                    <a:pt x="4176" y="6709"/>
                  </a:cubicBezTo>
                  <a:cubicBezTo>
                    <a:pt x="3908" y="6549"/>
                    <a:pt x="3658" y="6388"/>
                    <a:pt x="3409" y="6228"/>
                  </a:cubicBezTo>
                  <a:cubicBezTo>
                    <a:pt x="3391" y="5942"/>
                    <a:pt x="3391" y="5657"/>
                    <a:pt x="3391" y="5318"/>
                  </a:cubicBezTo>
                  <a:cubicBezTo>
                    <a:pt x="3391" y="5032"/>
                    <a:pt x="3391" y="4764"/>
                    <a:pt x="3409" y="4479"/>
                  </a:cubicBezTo>
                  <a:cubicBezTo>
                    <a:pt x="3676" y="4301"/>
                    <a:pt x="3944" y="4122"/>
                    <a:pt x="4265" y="3944"/>
                  </a:cubicBezTo>
                  <a:cubicBezTo>
                    <a:pt x="4515" y="3801"/>
                    <a:pt x="4765" y="3658"/>
                    <a:pt x="5014" y="3551"/>
                  </a:cubicBezTo>
                  <a:close/>
                  <a:moveTo>
                    <a:pt x="6478" y="6959"/>
                  </a:moveTo>
                  <a:cubicBezTo>
                    <a:pt x="6424" y="7227"/>
                    <a:pt x="6388" y="7477"/>
                    <a:pt x="6353" y="7691"/>
                  </a:cubicBezTo>
                  <a:cubicBezTo>
                    <a:pt x="6121" y="7619"/>
                    <a:pt x="5871" y="7530"/>
                    <a:pt x="5639" y="7423"/>
                  </a:cubicBezTo>
                  <a:cubicBezTo>
                    <a:pt x="5800" y="7352"/>
                    <a:pt x="5960" y="7262"/>
                    <a:pt x="6121" y="7155"/>
                  </a:cubicBezTo>
                  <a:cubicBezTo>
                    <a:pt x="6246" y="7102"/>
                    <a:pt x="6371" y="7030"/>
                    <a:pt x="6478" y="6959"/>
                  </a:cubicBezTo>
                  <a:close/>
                  <a:moveTo>
                    <a:pt x="3480" y="6906"/>
                  </a:moveTo>
                  <a:lnTo>
                    <a:pt x="3480" y="6906"/>
                  </a:lnTo>
                  <a:cubicBezTo>
                    <a:pt x="3641" y="7013"/>
                    <a:pt x="3766" y="7084"/>
                    <a:pt x="3926" y="7173"/>
                  </a:cubicBezTo>
                  <a:cubicBezTo>
                    <a:pt x="4069" y="7262"/>
                    <a:pt x="4229" y="7352"/>
                    <a:pt x="4390" y="7423"/>
                  </a:cubicBezTo>
                  <a:cubicBezTo>
                    <a:pt x="4122" y="7530"/>
                    <a:pt x="3873" y="7637"/>
                    <a:pt x="3623" y="7709"/>
                  </a:cubicBezTo>
                  <a:cubicBezTo>
                    <a:pt x="3569" y="7459"/>
                    <a:pt x="3534" y="7191"/>
                    <a:pt x="3480" y="6906"/>
                  </a:cubicBezTo>
                  <a:close/>
                  <a:moveTo>
                    <a:pt x="1910" y="5728"/>
                  </a:moveTo>
                  <a:cubicBezTo>
                    <a:pt x="2213" y="5996"/>
                    <a:pt x="2552" y="6263"/>
                    <a:pt x="2909" y="6531"/>
                  </a:cubicBezTo>
                  <a:cubicBezTo>
                    <a:pt x="2945" y="6995"/>
                    <a:pt x="3016" y="7441"/>
                    <a:pt x="3105" y="7851"/>
                  </a:cubicBezTo>
                  <a:cubicBezTo>
                    <a:pt x="2659" y="7976"/>
                    <a:pt x="2231" y="8030"/>
                    <a:pt x="1856" y="8030"/>
                  </a:cubicBezTo>
                  <a:cubicBezTo>
                    <a:pt x="1375" y="8030"/>
                    <a:pt x="1018" y="7905"/>
                    <a:pt x="911" y="7726"/>
                  </a:cubicBezTo>
                  <a:cubicBezTo>
                    <a:pt x="697" y="7387"/>
                    <a:pt x="1053" y="6602"/>
                    <a:pt x="1910" y="5728"/>
                  </a:cubicBezTo>
                  <a:close/>
                  <a:moveTo>
                    <a:pt x="8137" y="5728"/>
                  </a:moveTo>
                  <a:cubicBezTo>
                    <a:pt x="8976" y="6602"/>
                    <a:pt x="9332" y="7387"/>
                    <a:pt x="9136" y="7726"/>
                  </a:cubicBezTo>
                  <a:cubicBezTo>
                    <a:pt x="9011" y="7923"/>
                    <a:pt x="8672" y="8030"/>
                    <a:pt x="8173" y="8030"/>
                  </a:cubicBezTo>
                  <a:cubicBezTo>
                    <a:pt x="7780" y="8030"/>
                    <a:pt x="7334" y="7958"/>
                    <a:pt x="6870" y="7851"/>
                  </a:cubicBezTo>
                  <a:cubicBezTo>
                    <a:pt x="6941" y="7441"/>
                    <a:pt x="7013" y="7030"/>
                    <a:pt x="7049" y="6584"/>
                  </a:cubicBezTo>
                  <a:cubicBezTo>
                    <a:pt x="7459" y="6299"/>
                    <a:pt x="7816" y="6031"/>
                    <a:pt x="8137" y="5728"/>
                  </a:cubicBezTo>
                  <a:close/>
                  <a:moveTo>
                    <a:pt x="5014" y="7744"/>
                  </a:moveTo>
                  <a:cubicBezTo>
                    <a:pt x="5425" y="7923"/>
                    <a:pt x="5835" y="8083"/>
                    <a:pt x="6210" y="8208"/>
                  </a:cubicBezTo>
                  <a:cubicBezTo>
                    <a:pt x="5871" y="9421"/>
                    <a:pt x="5389" y="10117"/>
                    <a:pt x="4979" y="10117"/>
                  </a:cubicBezTo>
                  <a:cubicBezTo>
                    <a:pt x="4586" y="10117"/>
                    <a:pt x="4069" y="9421"/>
                    <a:pt x="3748" y="8226"/>
                  </a:cubicBezTo>
                  <a:cubicBezTo>
                    <a:pt x="4158" y="8101"/>
                    <a:pt x="4586" y="7940"/>
                    <a:pt x="5014" y="7744"/>
                  </a:cubicBezTo>
                  <a:close/>
                  <a:moveTo>
                    <a:pt x="4979" y="0"/>
                  </a:moveTo>
                  <a:cubicBezTo>
                    <a:pt x="4265" y="0"/>
                    <a:pt x="3605" y="910"/>
                    <a:pt x="3230" y="2302"/>
                  </a:cubicBezTo>
                  <a:cubicBezTo>
                    <a:pt x="2695" y="2159"/>
                    <a:pt x="2213" y="2088"/>
                    <a:pt x="1803" y="2088"/>
                  </a:cubicBezTo>
                  <a:cubicBezTo>
                    <a:pt x="1107" y="2088"/>
                    <a:pt x="590" y="2267"/>
                    <a:pt x="375" y="2659"/>
                  </a:cubicBezTo>
                  <a:cubicBezTo>
                    <a:pt x="1" y="3301"/>
                    <a:pt x="482" y="4318"/>
                    <a:pt x="1517" y="5353"/>
                  </a:cubicBezTo>
                  <a:cubicBezTo>
                    <a:pt x="536" y="6370"/>
                    <a:pt x="72" y="7352"/>
                    <a:pt x="447" y="7976"/>
                  </a:cubicBezTo>
                  <a:cubicBezTo>
                    <a:pt x="661" y="8369"/>
                    <a:pt x="1178" y="8547"/>
                    <a:pt x="1856" y="8547"/>
                  </a:cubicBezTo>
                  <a:cubicBezTo>
                    <a:pt x="2267" y="8547"/>
                    <a:pt x="2731" y="8494"/>
                    <a:pt x="3230" y="8369"/>
                  </a:cubicBezTo>
                  <a:cubicBezTo>
                    <a:pt x="3623" y="9743"/>
                    <a:pt x="4265" y="10653"/>
                    <a:pt x="4979" y="10653"/>
                  </a:cubicBezTo>
                  <a:cubicBezTo>
                    <a:pt x="5693" y="10653"/>
                    <a:pt x="6353" y="9743"/>
                    <a:pt x="6727" y="8369"/>
                  </a:cubicBezTo>
                  <a:cubicBezTo>
                    <a:pt x="7245" y="8494"/>
                    <a:pt x="7727" y="8583"/>
                    <a:pt x="8155" y="8583"/>
                  </a:cubicBezTo>
                  <a:cubicBezTo>
                    <a:pt x="8851" y="8583"/>
                    <a:pt x="9350" y="8387"/>
                    <a:pt x="9582" y="8012"/>
                  </a:cubicBezTo>
                  <a:cubicBezTo>
                    <a:pt x="9939" y="7387"/>
                    <a:pt x="9493" y="6388"/>
                    <a:pt x="8512" y="5389"/>
                  </a:cubicBezTo>
                  <a:cubicBezTo>
                    <a:pt x="9564" y="4336"/>
                    <a:pt x="10046" y="3301"/>
                    <a:pt x="9671" y="2659"/>
                  </a:cubicBezTo>
                  <a:cubicBezTo>
                    <a:pt x="9439" y="2284"/>
                    <a:pt x="8940" y="2106"/>
                    <a:pt x="8244" y="2106"/>
                  </a:cubicBezTo>
                  <a:cubicBezTo>
                    <a:pt x="7798" y="2106"/>
                    <a:pt x="7298" y="2177"/>
                    <a:pt x="6745" y="2320"/>
                  </a:cubicBezTo>
                  <a:cubicBezTo>
                    <a:pt x="6353" y="928"/>
                    <a:pt x="5710" y="0"/>
                    <a:pt x="4979" y="0"/>
                  </a:cubicBezTo>
                  <a:close/>
                </a:path>
              </a:pathLst>
            </a:custGeom>
            <a:solidFill>
              <a:srgbClr val="2525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1" name="Google Shape;421;p23"/>
          <p:cNvSpPr/>
          <p:nvPr/>
        </p:nvSpPr>
        <p:spPr>
          <a:xfrm>
            <a:off x="62100" y="918800"/>
            <a:ext cx="901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Proposal: Train Discriminator vastly then train Generator with that?</a:t>
            </a:r>
            <a:endParaRPr sz="1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22" name="Google Shape;42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623800"/>
            <a:ext cx="8839201" cy="829264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p23"/>
          <p:cNvSpPr/>
          <p:nvPr/>
        </p:nvSpPr>
        <p:spPr>
          <a:xfrm rot="-5400000">
            <a:off x="2981725" y="709175"/>
            <a:ext cx="140700" cy="3198600"/>
          </a:xfrm>
          <a:prstGeom prst="leftBracket">
            <a:avLst>
              <a:gd fmla="val 8333" name="adj"/>
            </a:avLst>
          </a:prstGeom>
          <a:noFill/>
          <a:ln cap="flat" cmpd="sng" w="19050">
            <a:solidFill>
              <a:srgbClr val="674E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p23"/>
          <p:cNvSpPr/>
          <p:nvPr/>
        </p:nvSpPr>
        <p:spPr>
          <a:xfrm>
            <a:off x="1674625" y="2691175"/>
            <a:ext cx="275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674EA7"/>
                </a:solidFill>
              </a:rPr>
              <a:t>Doesn’t Matter</a:t>
            </a:r>
            <a:endParaRPr sz="1300">
              <a:solidFill>
                <a:srgbClr val="674EA7"/>
              </a:solidFill>
            </a:endParaRPr>
          </a:p>
        </p:txBody>
      </p:sp>
      <p:cxnSp>
        <p:nvCxnSpPr>
          <p:cNvPr id="425" name="Google Shape;425;p23"/>
          <p:cNvCxnSpPr>
            <a:stCxn id="424" idx="0"/>
            <a:endCxn id="423" idx="1"/>
          </p:cNvCxnSpPr>
          <p:nvPr/>
        </p:nvCxnSpPr>
        <p:spPr>
          <a:xfrm rot="10800000">
            <a:off x="3052075" y="2378875"/>
            <a:ext cx="0" cy="312300"/>
          </a:xfrm>
          <a:prstGeom prst="straightConnector1">
            <a:avLst/>
          </a:prstGeom>
          <a:noFill/>
          <a:ln cap="flat" cmpd="sng" w="19050">
            <a:solidFill>
              <a:srgbClr val="674EA7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26" name="Google Shape;426;p23"/>
          <p:cNvSpPr/>
          <p:nvPr/>
        </p:nvSpPr>
        <p:spPr>
          <a:xfrm rot="-5400000">
            <a:off x="8023100" y="1521725"/>
            <a:ext cx="140700" cy="1268700"/>
          </a:xfrm>
          <a:prstGeom prst="leftBracket">
            <a:avLst>
              <a:gd fmla="val 8333" name="adj"/>
            </a:avLst>
          </a:prstGeom>
          <a:noFill/>
          <a:ln cap="flat" cmpd="sng" w="19050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p23"/>
          <p:cNvSpPr/>
          <p:nvPr/>
        </p:nvSpPr>
        <p:spPr>
          <a:xfrm>
            <a:off x="7547100" y="2386375"/>
            <a:ext cx="1092600" cy="23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3C78D8"/>
                </a:solidFill>
              </a:rPr>
              <a:t>0</a:t>
            </a:r>
            <a:endParaRPr sz="1300">
              <a:solidFill>
                <a:srgbClr val="3C78D8"/>
              </a:solidFill>
            </a:endParaRPr>
          </a:p>
        </p:txBody>
      </p:sp>
      <p:cxnSp>
        <p:nvCxnSpPr>
          <p:cNvPr id="428" name="Google Shape;428;p23"/>
          <p:cNvCxnSpPr>
            <a:stCxn id="427" idx="0"/>
            <a:endCxn id="426" idx="1"/>
          </p:cNvCxnSpPr>
          <p:nvPr/>
        </p:nvCxnSpPr>
        <p:spPr>
          <a:xfrm rot="10800000">
            <a:off x="8093400" y="2226475"/>
            <a:ext cx="0" cy="159900"/>
          </a:xfrm>
          <a:prstGeom prst="straightConnector1">
            <a:avLst/>
          </a:prstGeom>
          <a:noFill/>
          <a:ln cap="flat" cmpd="sng" w="19050">
            <a:solidFill>
              <a:srgbClr val="3C78D8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29" name="Google Shape;429;p23"/>
          <p:cNvSpPr/>
          <p:nvPr/>
        </p:nvSpPr>
        <p:spPr>
          <a:xfrm rot="-5400000">
            <a:off x="7463900" y="1305275"/>
            <a:ext cx="140700" cy="2463600"/>
          </a:xfrm>
          <a:prstGeom prst="leftBracket">
            <a:avLst>
              <a:gd fmla="val 8333" name="adj"/>
            </a:avLst>
          </a:prstGeom>
          <a:noFill/>
          <a:ln cap="flat" cmpd="sng" w="19050">
            <a:solidFill>
              <a:srgbClr val="674E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0" name="Google Shape;430;p23"/>
          <p:cNvSpPr/>
          <p:nvPr/>
        </p:nvSpPr>
        <p:spPr>
          <a:xfrm>
            <a:off x="6473325" y="2843575"/>
            <a:ext cx="2121900" cy="28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674EA7"/>
                </a:solidFill>
              </a:rPr>
              <a:t>0</a:t>
            </a:r>
            <a:endParaRPr sz="1300">
              <a:solidFill>
                <a:srgbClr val="674EA7"/>
              </a:solidFill>
            </a:endParaRPr>
          </a:p>
        </p:txBody>
      </p:sp>
      <p:cxnSp>
        <p:nvCxnSpPr>
          <p:cNvPr id="431" name="Google Shape;431;p23"/>
          <p:cNvCxnSpPr>
            <a:stCxn id="430" idx="0"/>
            <a:endCxn id="429" idx="1"/>
          </p:cNvCxnSpPr>
          <p:nvPr/>
        </p:nvCxnSpPr>
        <p:spPr>
          <a:xfrm rot="10800000">
            <a:off x="7534275" y="2607475"/>
            <a:ext cx="0" cy="236100"/>
          </a:xfrm>
          <a:prstGeom prst="straightConnector1">
            <a:avLst/>
          </a:prstGeom>
          <a:noFill/>
          <a:ln cap="flat" cmpd="sng" w="19050">
            <a:solidFill>
              <a:srgbClr val="674EA7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32" name="Google Shape;432;p23"/>
          <p:cNvSpPr/>
          <p:nvPr/>
        </p:nvSpPr>
        <p:spPr>
          <a:xfrm rot="-5400000">
            <a:off x="5151775" y="-698875"/>
            <a:ext cx="140700" cy="7538700"/>
          </a:xfrm>
          <a:prstGeom prst="leftBracket">
            <a:avLst>
              <a:gd fmla="val 8333" name="adj"/>
            </a:avLst>
          </a:prstGeom>
          <a:noFill/>
          <a:ln cap="flat" cmpd="sng" w="19050">
            <a:solidFill>
              <a:srgbClr val="674E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23"/>
          <p:cNvSpPr/>
          <p:nvPr/>
        </p:nvSpPr>
        <p:spPr>
          <a:xfrm>
            <a:off x="1975656" y="3453175"/>
            <a:ext cx="6493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674EA7"/>
                </a:solidFill>
              </a:rPr>
              <a:t>Gradients for Generator = </a:t>
            </a:r>
            <a:r>
              <a:rPr b="1" lang="en" sz="1300">
                <a:solidFill>
                  <a:srgbClr val="674EA7"/>
                </a:solidFill>
              </a:rPr>
              <a:t>0</a:t>
            </a:r>
            <a:endParaRPr b="1" sz="1300">
              <a:solidFill>
                <a:srgbClr val="674EA7"/>
              </a:solidFill>
            </a:endParaRPr>
          </a:p>
        </p:txBody>
      </p:sp>
      <p:cxnSp>
        <p:nvCxnSpPr>
          <p:cNvPr id="434" name="Google Shape;434;p23"/>
          <p:cNvCxnSpPr>
            <a:stCxn id="433" idx="0"/>
            <a:endCxn id="432" idx="1"/>
          </p:cNvCxnSpPr>
          <p:nvPr/>
        </p:nvCxnSpPr>
        <p:spPr>
          <a:xfrm rot="10800000">
            <a:off x="5222256" y="3140875"/>
            <a:ext cx="0" cy="312300"/>
          </a:xfrm>
          <a:prstGeom prst="straightConnector1">
            <a:avLst/>
          </a:prstGeom>
          <a:noFill/>
          <a:ln cap="flat" cmpd="sng" w="19050">
            <a:solidFill>
              <a:srgbClr val="674EA7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435" name="Google Shape;435;p23"/>
          <p:cNvGrpSpPr/>
          <p:nvPr/>
        </p:nvGrpSpPr>
        <p:grpSpPr>
          <a:xfrm>
            <a:off x="5769805" y="3886215"/>
            <a:ext cx="250800" cy="270427"/>
            <a:chOff x="2961350" y="1740750"/>
            <a:chExt cx="252950" cy="252500"/>
          </a:xfrm>
        </p:grpSpPr>
        <p:sp>
          <p:nvSpPr>
            <p:cNvPr id="436" name="Google Shape;436;p23"/>
            <p:cNvSpPr/>
            <p:nvPr/>
          </p:nvSpPr>
          <p:spPr>
            <a:xfrm>
              <a:off x="3014425" y="1833100"/>
              <a:ext cx="40175" cy="39725"/>
            </a:xfrm>
            <a:custGeom>
              <a:rect b="b" l="l" r="r" t="t"/>
              <a:pathLst>
                <a:path extrusionOk="0" h="1589" w="1607">
                  <a:moveTo>
                    <a:pt x="804" y="0"/>
                  </a:moveTo>
                  <a:cubicBezTo>
                    <a:pt x="357" y="0"/>
                    <a:pt x="1" y="357"/>
                    <a:pt x="1" y="785"/>
                  </a:cubicBezTo>
                  <a:cubicBezTo>
                    <a:pt x="1" y="1232"/>
                    <a:pt x="357" y="1588"/>
                    <a:pt x="804" y="1588"/>
                  </a:cubicBezTo>
                  <a:cubicBezTo>
                    <a:pt x="1250" y="1588"/>
                    <a:pt x="1606" y="1232"/>
                    <a:pt x="1606" y="785"/>
                  </a:cubicBezTo>
                  <a:cubicBezTo>
                    <a:pt x="1606" y="357"/>
                    <a:pt x="1250" y="0"/>
                    <a:pt x="80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23"/>
            <p:cNvSpPr/>
            <p:nvPr/>
          </p:nvSpPr>
          <p:spPr>
            <a:xfrm>
              <a:off x="3010850" y="1792950"/>
              <a:ext cx="58025" cy="28125"/>
            </a:xfrm>
            <a:custGeom>
              <a:rect b="b" l="l" r="r" t="t"/>
              <a:pathLst>
                <a:path extrusionOk="0" h="1125" w="2321">
                  <a:moveTo>
                    <a:pt x="2019" y="0"/>
                  </a:moveTo>
                  <a:cubicBezTo>
                    <a:pt x="1944" y="0"/>
                    <a:pt x="1869" y="32"/>
                    <a:pt x="1821" y="90"/>
                  </a:cubicBezTo>
                  <a:cubicBezTo>
                    <a:pt x="1458" y="496"/>
                    <a:pt x="1024" y="582"/>
                    <a:pt x="727" y="582"/>
                  </a:cubicBezTo>
                  <a:cubicBezTo>
                    <a:pt x="528" y="582"/>
                    <a:pt x="390" y="543"/>
                    <a:pt x="376" y="536"/>
                  </a:cubicBezTo>
                  <a:cubicBezTo>
                    <a:pt x="352" y="531"/>
                    <a:pt x="328" y="528"/>
                    <a:pt x="305" y="528"/>
                  </a:cubicBezTo>
                  <a:cubicBezTo>
                    <a:pt x="175" y="528"/>
                    <a:pt x="67" y="611"/>
                    <a:pt x="37" y="732"/>
                  </a:cubicBezTo>
                  <a:cubicBezTo>
                    <a:pt x="1" y="875"/>
                    <a:pt x="72" y="1018"/>
                    <a:pt x="215" y="1071"/>
                  </a:cubicBezTo>
                  <a:cubicBezTo>
                    <a:pt x="217" y="1069"/>
                    <a:pt x="221" y="1068"/>
                    <a:pt x="227" y="1068"/>
                  </a:cubicBezTo>
                  <a:cubicBezTo>
                    <a:pt x="278" y="1068"/>
                    <a:pt x="463" y="1125"/>
                    <a:pt x="732" y="1125"/>
                  </a:cubicBezTo>
                  <a:cubicBezTo>
                    <a:pt x="1143" y="1125"/>
                    <a:pt x="1732" y="1000"/>
                    <a:pt x="2213" y="429"/>
                  </a:cubicBezTo>
                  <a:cubicBezTo>
                    <a:pt x="2320" y="340"/>
                    <a:pt x="2303" y="161"/>
                    <a:pt x="2196" y="72"/>
                  </a:cubicBezTo>
                  <a:cubicBezTo>
                    <a:pt x="2146" y="23"/>
                    <a:pt x="2082" y="0"/>
                    <a:pt x="201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23"/>
            <p:cNvSpPr/>
            <p:nvPr/>
          </p:nvSpPr>
          <p:spPr>
            <a:xfrm>
              <a:off x="3034500" y="1908025"/>
              <a:ext cx="106625" cy="32150"/>
            </a:xfrm>
            <a:custGeom>
              <a:rect b="b" l="l" r="r" t="t"/>
              <a:pathLst>
                <a:path extrusionOk="0" h="1286" w="4265">
                  <a:moveTo>
                    <a:pt x="2142" y="1"/>
                  </a:moveTo>
                  <a:cubicBezTo>
                    <a:pt x="1196" y="1"/>
                    <a:pt x="411" y="536"/>
                    <a:pt x="1" y="1286"/>
                  </a:cubicBezTo>
                  <a:cubicBezTo>
                    <a:pt x="643" y="964"/>
                    <a:pt x="1374" y="804"/>
                    <a:pt x="2142" y="804"/>
                  </a:cubicBezTo>
                  <a:cubicBezTo>
                    <a:pt x="2909" y="804"/>
                    <a:pt x="3623" y="982"/>
                    <a:pt x="4265" y="1286"/>
                  </a:cubicBezTo>
                  <a:cubicBezTo>
                    <a:pt x="3872" y="518"/>
                    <a:pt x="3069" y="1"/>
                    <a:pt x="2142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23"/>
            <p:cNvSpPr/>
            <p:nvPr/>
          </p:nvSpPr>
          <p:spPr>
            <a:xfrm>
              <a:off x="3107200" y="1792675"/>
              <a:ext cx="58025" cy="27950"/>
            </a:xfrm>
            <a:custGeom>
              <a:rect b="b" l="l" r="r" t="t"/>
              <a:pathLst>
                <a:path extrusionOk="0" h="1118" w="2321">
                  <a:moveTo>
                    <a:pt x="302" y="0"/>
                  </a:moveTo>
                  <a:cubicBezTo>
                    <a:pt x="240" y="0"/>
                    <a:pt x="177" y="23"/>
                    <a:pt x="126" y="65"/>
                  </a:cubicBezTo>
                  <a:cubicBezTo>
                    <a:pt x="19" y="154"/>
                    <a:pt x="1" y="333"/>
                    <a:pt x="90" y="440"/>
                  </a:cubicBezTo>
                  <a:cubicBezTo>
                    <a:pt x="572" y="993"/>
                    <a:pt x="1179" y="1118"/>
                    <a:pt x="1589" y="1118"/>
                  </a:cubicBezTo>
                  <a:cubicBezTo>
                    <a:pt x="1874" y="1118"/>
                    <a:pt x="2071" y="1064"/>
                    <a:pt x="2106" y="1046"/>
                  </a:cubicBezTo>
                  <a:cubicBezTo>
                    <a:pt x="2231" y="1029"/>
                    <a:pt x="2320" y="886"/>
                    <a:pt x="2285" y="725"/>
                  </a:cubicBezTo>
                  <a:cubicBezTo>
                    <a:pt x="2240" y="607"/>
                    <a:pt x="2135" y="538"/>
                    <a:pt x="2019" y="538"/>
                  </a:cubicBezTo>
                  <a:cubicBezTo>
                    <a:pt x="1995" y="538"/>
                    <a:pt x="1970" y="541"/>
                    <a:pt x="1946" y="547"/>
                  </a:cubicBezTo>
                  <a:cubicBezTo>
                    <a:pt x="1931" y="547"/>
                    <a:pt x="1792" y="584"/>
                    <a:pt x="1590" y="584"/>
                  </a:cubicBezTo>
                  <a:cubicBezTo>
                    <a:pt x="1288" y="584"/>
                    <a:pt x="847" y="500"/>
                    <a:pt x="483" y="83"/>
                  </a:cubicBezTo>
                  <a:cubicBezTo>
                    <a:pt x="436" y="27"/>
                    <a:pt x="370" y="0"/>
                    <a:pt x="302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23"/>
            <p:cNvSpPr/>
            <p:nvPr/>
          </p:nvSpPr>
          <p:spPr>
            <a:xfrm>
              <a:off x="3121050" y="1833100"/>
              <a:ext cx="40150" cy="39725"/>
            </a:xfrm>
            <a:custGeom>
              <a:rect b="b" l="l" r="r" t="t"/>
              <a:pathLst>
                <a:path extrusionOk="0" h="1589" w="1606">
                  <a:moveTo>
                    <a:pt x="803" y="0"/>
                  </a:moveTo>
                  <a:cubicBezTo>
                    <a:pt x="357" y="0"/>
                    <a:pt x="0" y="357"/>
                    <a:pt x="0" y="785"/>
                  </a:cubicBezTo>
                  <a:cubicBezTo>
                    <a:pt x="0" y="1232"/>
                    <a:pt x="357" y="1588"/>
                    <a:pt x="803" y="1588"/>
                  </a:cubicBezTo>
                  <a:cubicBezTo>
                    <a:pt x="1249" y="1588"/>
                    <a:pt x="1606" y="1232"/>
                    <a:pt x="1606" y="785"/>
                  </a:cubicBezTo>
                  <a:cubicBezTo>
                    <a:pt x="1606" y="357"/>
                    <a:pt x="1249" y="0"/>
                    <a:pt x="803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23"/>
            <p:cNvSpPr/>
            <p:nvPr/>
          </p:nvSpPr>
          <p:spPr>
            <a:xfrm>
              <a:off x="2961350" y="1740750"/>
              <a:ext cx="252950" cy="252500"/>
            </a:xfrm>
            <a:custGeom>
              <a:rect b="b" l="l" r="r" t="t"/>
              <a:pathLst>
                <a:path extrusionOk="0" h="10100" w="10118">
                  <a:moveTo>
                    <a:pt x="5068" y="536"/>
                  </a:moveTo>
                  <a:cubicBezTo>
                    <a:pt x="7548" y="536"/>
                    <a:pt x="9582" y="2570"/>
                    <a:pt x="9582" y="5050"/>
                  </a:cubicBezTo>
                  <a:cubicBezTo>
                    <a:pt x="9582" y="7548"/>
                    <a:pt x="7548" y="9582"/>
                    <a:pt x="5068" y="9582"/>
                  </a:cubicBezTo>
                  <a:cubicBezTo>
                    <a:pt x="2570" y="9582"/>
                    <a:pt x="536" y="7548"/>
                    <a:pt x="536" y="5050"/>
                  </a:cubicBezTo>
                  <a:cubicBezTo>
                    <a:pt x="536" y="2570"/>
                    <a:pt x="2570" y="536"/>
                    <a:pt x="5068" y="536"/>
                  </a:cubicBezTo>
                  <a:close/>
                  <a:moveTo>
                    <a:pt x="5068" y="1"/>
                  </a:moveTo>
                  <a:cubicBezTo>
                    <a:pt x="2266" y="1"/>
                    <a:pt x="0" y="2249"/>
                    <a:pt x="0" y="5050"/>
                  </a:cubicBezTo>
                  <a:cubicBezTo>
                    <a:pt x="0" y="7852"/>
                    <a:pt x="2266" y="10100"/>
                    <a:pt x="5068" y="10100"/>
                  </a:cubicBezTo>
                  <a:cubicBezTo>
                    <a:pt x="7851" y="10100"/>
                    <a:pt x="10117" y="7852"/>
                    <a:pt x="10117" y="5050"/>
                  </a:cubicBezTo>
                  <a:cubicBezTo>
                    <a:pt x="10117" y="2249"/>
                    <a:pt x="7851" y="1"/>
                    <a:pt x="5068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2" name="Google Shape;442;p23"/>
          <p:cNvSpPr/>
          <p:nvPr/>
        </p:nvSpPr>
        <p:spPr>
          <a:xfrm>
            <a:off x="62100" y="4500200"/>
            <a:ext cx="6920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Proposal: Train Together</a:t>
            </a:r>
            <a:endParaRPr sz="1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00"/>
                                        <p:tgtEl>
                                          <p:spTgt spid="4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24"/>
          <p:cNvSpPr txBox="1"/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Barlow Black"/>
                <a:ea typeface="Barlow Black"/>
                <a:cs typeface="Barlow Black"/>
                <a:sym typeface="Barlow Black"/>
              </a:rPr>
              <a:t>Cyclic </a:t>
            </a:r>
            <a:r>
              <a:rPr lang="en" sz="3600">
                <a:latin typeface="Barlow Black"/>
                <a:ea typeface="Barlow Black"/>
                <a:cs typeface="Barlow Black"/>
                <a:sym typeface="Barlow Black"/>
              </a:rPr>
              <a:t>Training</a:t>
            </a:r>
            <a:endParaRPr/>
          </a:p>
        </p:txBody>
      </p:sp>
      <p:grpSp>
        <p:nvGrpSpPr>
          <p:cNvPr id="448" name="Google Shape;448;p24"/>
          <p:cNvGrpSpPr/>
          <p:nvPr/>
        </p:nvGrpSpPr>
        <p:grpSpPr>
          <a:xfrm>
            <a:off x="62663" y="267055"/>
            <a:ext cx="249040" cy="285234"/>
            <a:chOff x="3927075" y="3612900"/>
            <a:chExt cx="251175" cy="266325"/>
          </a:xfrm>
        </p:grpSpPr>
        <p:sp>
          <p:nvSpPr>
            <p:cNvPr id="449" name="Google Shape;449;p24"/>
            <p:cNvSpPr/>
            <p:nvPr/>
          </p:nvSpPr>
          <p:spPr>
            <a:xfrm>
              <a:off x="4031450" y="3726200"/>
              <a:ext cx="40175" cy="39725"/>
            </a:xfrm>
            <a:custGeom>
              <a:rect b="b" l="l" r="r" t="t"/>
              <a:pathLst>
                <a:path extrusionOk="0" h="1589" w="1607">
                  <a:moveTo>
                    <a:pt x="804" y="1"/>
                  </a:moveTo>
                  <a:cubicBezTo>
                    <a:pt x="358" y="1"/>
                    <a:pt x="1" y="357"/>
                    <a:pt x="1" y="786"/>
                  </a:cubicBezTo>
                  <a:cubicBezTo>
                    <a:pt x="1" y="1232"/>
                    <a:pt x="358" y="1589"/>
                    <a:pt x="804" y="1589"/>
                  </a:cubicBezTo>
                  <a:cubicBezTo>
                    <a:pt x="1250" y="1589"/>
                    <a:pt x="1607" y="1232"/>
                    <a:pt x="1607" y="786"/>
                  </a:cubicBezTo>
                  <a:cubicBezTo>
                    <a:pt x="1607" y="357"/>
                    <a:pt x="1250" y="1"/>
                    <a:pt x="804" y="1"/>
                  </a:cubicBezTo>
                  <a:close/>
                </a:path>
              </a:pathLst>
            </a:custGeom>
            <a:solidFill>
              <a:srgbClr val="2525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24"/>
            <p:cNvSpPr/>
            <p:nvPr/>
          </p:nvSpPr>
          <p:spPr>
            <a:xfrm>
              <a:off x="3927075" y="3612900"/>
              <a:ext cx="251175" cy="266325"/>
            </a:xfrm>
            <a:custGeom>
              <a:rect b="b" l="l" r="r" t="t"/>
              <a:pathLst>
                <a:path extrusionOk="0" h="10653" w="10047">
                  <a:moveTo>
                    <a:pt x="4979" y="536"/>
                  </a:moveTo>
                  <a:cubicBezTo>
                    <a:pt x="5389" y="536"/>
                    <a:pt x="5889" y="1249"/>
                    <a:pt x="6228" y="2463"/>
                  </a:cubicBezTo>
                  <a:cubicBezTo>
                    <a:pt x="5853" y="2606"/>
                    <a:pt x="5425" y="2766"/>
                    <a:pt x="5014" y="2945"/>
                  </a:cubicBezTo>
                  <a:cubicBezTo>
                    <a:pt x="4586" y="2748"/>
                    <a:pt x="4158" y="2570"/>
                    <a:pt x="3748" y="2445"/>
                  </a:cubicBezTo>
                  <a:cubicBezTo>
                    <a:pt x="4069" y="1232"/>
                    <a:pt x="4586" y="536"/>
                    <a:pt x="4979" y="536"/>
                  </a:cubicBezTo>
                  <a:close/>
                  <a:moveTo>
                    <a:pt x="6353" y="2980"/>
                  </a:moveTo>
                  <a:cubicBezTo>
                    <a:pt x="6406" y="3230"/>
                    <a:pt x="6442" y="3480"/>
                    <a:pt x="6478" y="3747"/>
                  </a:cubicBezTo>
                  <a:cubicBezTo>
                    <a:pt x="6335" y="3658"/>
                    <a:pt x="6210" y="3569"/>
                    <a:pt x="6049" y="3480"/>
                  </a:cubicBezTo>
                  <a:cubicBezTo>
                    <a:pt x="5907" y="3408"/>
                    <a:pt x="5782" y="3337"/>
                    <a:pt x="5639" y="3248"/>
                  </a:cubicBezTo>
                  <a:cubicBezTo>
                    <a:pt x="5871" y="3141"/>
                    <a:pt x="6121" y="3069"/>
                    <a:pt x="6353" y="2980"/>
                  </a:cubicBezTo>
                  <a:close/>
                  <a:moveTo>
                    <a:pt x="3605" y="2962"/>
                  </a:moveTo>
                  <a:cubicBezTo>
                    <a:pt x="3855" y="3034"/>
                    <a:pt x="4122" y="3141"/>
                    <a:pt x="4390" y="3248"/>
                  </a:cubicBezTo>
                  <a:cubicBezTo>
                    <a:pt x="4265" y="3319"/>
                    <a:pt x="4122" y="3391"/>
                    <a:pt x="3980" y="3480"/>
                  </a:cubicBezTo>
                  <a:cubicBezTo>
                    <a:pt x="3819" y="3587"/>
                    <a:pt x="3658" y="3694"/>
                    <a:pt x="3480" y="3801"/>
                  </a:cubicBezTo>
                  <a:cubicBezTo>
                    <a:pt x="3516" y="3498"/>
                    <a:pt x="3551" y="3230"/>
                    <a:pt x="3605" y="2962"/>
                  </a:cubicBezTo>
                  <a:close/>
                  <a:moveTo>
                    <a:pt x="1785" y="2623"/>
                  </a:moveTo>
                  <a:cubicBezTo>
                    <a:pt x="2178" y="2623"/>
                    <a:pt x="2606" y="2695"/>
                    <a:pt x="3087" y="2820"/>
                  </a:cubicBezTo>
                  <a:cubicBezTo>
                    <a:pt x="2998" y="3230"/>
                    <a:pt x="2927" y="3712"/>
                    <a:pt x="2891" y="4194"/>
                  </a:cubicBezTo>
                  <a:cubicBezTo>
                    <a:pt x="2517" y="4461"/>
                    <a:pt x="2178" y="4711"/>
                    <a:pt x="1892" y="4996"/>
                  </a:cubicBezTo>
                  <a:cubicBezTo>
                    <a:pt x="1000" y="4086"/>
                    <a:pt x="625" y="3284"/>
                    <a:pt x="821" y="2927"/>
                  </a:cubicBezTo>
                  <a:cubicBezTo>
                    <a:pt x="946" y="2730"/>
                    <a:pt x="1285" y="2623"/>
                    <a:pt x="1785" y="2623"/>
                  </a:cubicBezTo>
                  <a:close/>
                  <a:moveTo>
                    <a:pt x="8244" y="2623"/>
                  </a:moveTo>
                  <a:cubicBezTo>
                    <a:pt x="8726" y="2623"/>
                    <a:pt x="9083" y="2748"/>
                    <a:pt x="9208" y="2927"/>
                  </a:cubicBezTo>
                  <a:cubicBezTo>
                    <a:pt x="9404" y="3284"/>
                    <a:pt x="9047" y="4086"/>
                    <a:pt x="8137" y="4996"/>
                  </a:cubicBezTo>
                  <a:cubicBezTo>
                    <a:pt x="7816" y="4693"/>
                    <a:pt x="7459" y="4408"/>
                    <a:pt x="7049" y="4122"/>
                  </a:cubicBezTo>
                  <a:cubicBezTo>
                    <a:pt x="7013" y="3676"/>
                    <a:pt x="6941" y="3230"/>
                    <a:pt x="6852" y="2837"/>
                  </a:cubicBezTo>
                  <a:cubicBezTo>
                    <a:pt x="7352" y="2695"/>
                    <a:pt x="7851" y="2623"/>
                    <a:pt x="8244" y="2623"/>
                  </a:cubicBezTo>
                  <a:close/>
                  <a:moveTo>
                    <a:pt x="2856" y="4872"/>
                  </a:moveTo>
                  <a:cubicBezTo>
                    <a:pt x="2856" y="5032"/>
                    <a:pt x="2856" y="5175"/>
                    <a:pt x="2856" y="5318"/>
                  </a:cubicBezTo>
                  <a:cubicBezTo>
                    <a:pt x="2856" y="5496"/>
                    <a:pt x="2856" y="5674"/>
                    <a:pt x="2856" y="5835"/>
                  </a:cubicBezTo>
                  <a:cubicBezTo>
                    <a:pt x="2659" y="5674"/>
                    <a:pt x="2463" y="5514"/>
                    <a:pt x="2285" y="5353"/>
                  </a:cubicBezTo>
                  <a:cubicBezTo>
                    <a:pt x="2463" y="5193"/>
                    <a:pt x="2659" y="5032"/>
                    <a:pt x="2856" y="4872"/>
                  </a:cubicBezTo>
                  <a:close/>
                  <a:moveTo>
                    <a:pt x="7102" y="4818"/>
                  </a:moveTo>
                  <a:cubicBezTo>
                    <a:pt x="7334" y="5014"/>
                    <a:pt x="7548" y="5193"/>
                    <a:pt x="7744" y="5371"/>
                  </a:cubicBezTo>
                  <a:cubicBezTo>
                    <a:pt x="7548" y="5550"/>
                    <a:pt x="7334" y="5728"/>
                    <a:pt x="7102" y="5906"/>
                  </a:cubicBezTo>
                  <a:cubicBezTo>
                    <a:pt x="7102" y="5710"/>
                    <a:pt x="7102" y="5532"/>
                    <a:pt x="7102" y="5335"/>
                  </a:cubicBezTo>
                  <a:cubicBezTo>
                    <a:pt x="7102" y="5157"/>
                    <a:pt x="7102" y="4979"/>
                    <a:pt x="7102" y="4818"/>
                  </a:cubicBezTo>
                  <a:close/>
                  <a:moveTo>
                    <a:pt x="5014" y="3551"/>
                  </a:moveTo>
                  <a:cubicBezTo>
                    <a:pt x="5264" y="3658"/>
                    <a:pt x="5514" y="3801"/>
                    <a:pt x="5782" y="3944"/>
                  </a:cubicBezTo>
                  <a:cubicBezTo>
                    <a:pt x="6049" y="4104"/>
                    <a:pt x="6317" y="4265"/>
                    <a:pt x="6549" y="4425"/>
                  </a:cubicBezTo>
                  <a:cubicBezTo>
                    <a:pt x="6585" y="4711"/>
                    <a:pt x="6585" y="5014"/>
                    <a:pt x="6585" y="5318"/>
                  </a:cubicBezTo>
                  <a:cubicBezTo>
                    <a:pt x="6585" y="5657"/>
                    <a:pt x="6567" y="5978"/>
                    <a:pt x="6531" y="6299"/>
                  </a:cubicBezTo>
                  <a:cubicBezTo>
                    <a:pt x="6317" y="6424"/>
                    <a:pt x="6103" y="6567"/>
                    <a:pt x="5853" y="6709"/>
                  </a:cubicBezTo>
                  <a:cubicBezTo>
                    <a:pt x="5585" y="6870"/>
                    <a:pt x="5300" y="7030"/>
                    <a:pt x="5014" y="7155"/>
                  </a:cubicBezTo>
                  <a:cubicBezTo>
                    <a:pt x="4747" y="7030"/>
                    <a:pt x="4461" y="6870"/>
                    <a:pt x="4176" y="6709"/>
                  </a:cubicBezTo>
                  <a:cubicBezTo>
                    <a:pt x="3908" y="6549"/>
                    <a:pt x="3658" y="6388"/>
                    <a:pt x="3409" y="6228"/>
                  </a:cubicBezTo>
                  <a:cubicBezTo>
                    <a:pt x="3391" y="5942"/>
                    <a:pt x="3391" y="5657"/>
                    <a:pt x="3391" y="5318"/>
                  </a:cubicBezTo>
                  <a:cubicBezTo>
                    <a:pt x="3391" y="5032"/>
                    <a:pt x="3391" y="4764"/>
                    <a:pt x="3409" y="4479"/>
                  </a:cubicBezTo>
                  <a:cubicBezTo>
                    <a:pt x="3676" y="4301"/>
                    <a:pt x="3944" y="4122"/>
                    <a:pt x="4265" y="3944"/>
                  </a:cubicBezTo>
                  <a:cubicBezTo>
                    <a:pt x="4515" y="3801"/>
                    <a:pt x="4765" y="3658"/>
                    <a:pt x="5014" y="3551"/>
                  </a:cubicBezTo>
                  <a:close/>
                  <a:moveTo>
                    <a:pt x="6478" y="6959"/>
                  </a:moveTo>
                  <a:cubicBezTo>
                    <a:pt x="6424" y="7227"/>
                    <a:pt x="6388" y="7477"/>
                    <a:pt x="6353" y="7691"/>
                  </a:cubicBezTo>
                  <a:cubicBezTo>
                    <a:pt x="6121" y="7619"/>
                    <a:pt x="5871" y="7530"/>
                    <a:pt x="5639" y="7423"/>
                  </a:cubicBezTo>
                  <a:cubicBezTo>
                    <a:pt x="5800" y="7352"/>
                    <a:pt x="5960" y="7262"/>
                    <a:pt x="6121" y="7155"/>
                  </a:cubicBezTo>
                  <a:cubicBezTo>
                    <a:pt x="6246" y="7102"/>
                    <a:pt x="6371" y="7030"/>
                    <a:pt x="6478" y="6959"/>
                  </a:cubicBezTo>
                  <a:close/>
                  <a:moveTo>
                    <a:pt x="3480" y="6906"/>
                  </a:moveTo>
                  <a:lnTo>
                    <a:pt x="3480" y="6906"/>
                  </a:lnTo>
                  <a:cubicBezTo>
                    <a:pt x="3641" y="7013"/>
                    <a:pt x="3766" y="7084"/>
                    <a:pt x="3926" y="7173"/>
                  </a:cubicBezTo>
                  <a:cubicBezTo>
                    <a:pt x="4069" y="7262"/>
                    <a:pt x="4229" y="7352"/>
                    <a:pt x="4390" y="7423"/>
                  </a:cubicBezTo>
                  <a:cubicBezTo>
                    <a:pt x="4122" y="7530"/>
                    <a:pt x="3873" y="7637"/>
                    <a:pt x="3623" y="7709"/>
                  </a:cubicBezTo>
                  <a:cubicBezTo>
                    <a:pt x="3569" y="7459"/>
                    <a:pt x="3534" y="7191"/>
                    <a:pt x="3480" y="6906"/>
                  </a:cubicBezTo>
                  <a:close/>
                  <a:moveTo>
                    <a:pt x="1910" y="5728"/>
                  </a:moveTo>
                  <a:cubicBezTo>
                    <a:pt x="2213" y="5996"/>
                    <a:pt x="2552" y="6263"/>
                    <a:pt x="2909" y="6531"/>
                  </a:cubicBezTo>
                  <a:cubicBezTo>
                    <a:pt x="2945" y="6995"/>
                    <a:pt x="3016" y="7441"/>
                    <a:pt x="3105" y="7851"/>
                  </a:cubicBezTo>
                  <a:cubicBezTo>
                    <a:pt x="2659" y="7976"/>
                    <a:pt x="2231" y="8030"/>
                    <a:pt x="1856" y="8030"/>
                  </a:cubicBezTo>
                  <a:cubicBezTo>
                    <a:pt x="1375" y="8030"/>
                    <a:pt x="1018" y="7905"/>
                    <a:pt x="911" y="7726"/>
                  </a:cubicBezTo>
                  <a:cubicBezTo>
                    <a:pt x="697" y="7387"/>
                    <a:pt x="1053" y="6602"/>
                    <a:pt x="1910" y="5728"/>
                  </a:cubicBezTo>
                  <a:close/>
                  <a:moveTo>
                    <a:pt x="8137" y="5728"/>
                  </a:moveTo>
                  <a:cubicBezTo>
                    <a:pt x="8976" y="6602"/>
                    <a:pt x="9332" y="7387"/>
                    <a:pt x="9136" y="7726"/>
                  </a:cubicBezTo>
                  <a:cubicBezTo>
                    <a:pt x="9011" y="7923"/>
                    <a:pt x="8672" y="8030"/>
                    <a:pt x="8173" y="8030"/>
                  </a:cubicBezTo>
                  <a:cubicBezTo>
                    <a:pt x="7780" y="8030"/>
                    <a:pt x="7334" y="7958"/>
                    <a:pt x="6870" y="7851"/>
                  </a:cubicBezTo>
                  <a:cubicBezTo>
                    <a:pt x="6941" y="7441"/>
                    <a:pt x="7013" y="7030"/>
                    <a:pt x="7049" y="6584"/>
                  </a:cubicBezTo>
                  <a:cubicBezTo>
                    <a:pt x="7459" y="6299"/>
                    <a:pt x="7816" y="6031"/>
                    <a:pt x="8137" y="5728"/>
                  </a:cubicBezTo>
                  <a:close/>
                  <a:moveTo>
                    <a:pt x="5014" y="7744"/>
                  </a:moveTo>
                  <a:cubicBezTo>
                    <a:pt x="5425" y="7923"/>
                    <a:pt x="5835" y="8083"/>
                    <a:pt x="6210" y="8208"/>
                  </a:cubicBezTo>
                  <a:cubicBezTo>
                    <a:pt x="5871" y="9421"/>
                    <a:pt x="5389" y="10117"/>
                    <a:pt x="4979" y="10117"/>
                  </a:cubicBezTo>
                  <a:cubicBezTo>
                    <a:pt x="4586" y="10117"/>
                    <a:pt x="4069" y="9421"/>
                    <a:pt x="3748" y="8226"/>
                  </a:cubicBezTo>
                  <a:cubicBezTo>
                    <a:pt x="4158" y="8101"/>
                    <a:pt x="4586" y="7940"/>
                    <a:pt x="5014" y="7744"/>
                  </a:cubicBezTo>
                  <a:close/>
                  <a:moveTo>
                    <a:pt x="4979" y="0"/>
                  </a:moveTo>
                  <a:cubicBezTo>
                    <a:pt x="4265" y="0"/>
                    <a:pt x="3605" y="910"/>
                    <a:pt x="3230" y="2302"/>
                  </a:cubicBezTo>
                  <a:cubicBezTo>
                    <a:pt x="2695" y="2159"/>
                    <a:pt x="2213" y="2088"/>
                    <a:pt x="1803" y="2088"/>
                  </a:cubicBezTo>
                  <a:cubicBezTo>
                    <a:pt x="1107" y="2088"/>
                    <a:pt x="590" y="2267"/>
                    <a:pt x="375" y="2659"/>
                  </a:cubicBezTo>
                  <a:cubicBezTo>
                    <a:pt x="1" y="3301"/>
                    <a:pt x="482" y="4318"/>
                    <a:pt x="1517" y="5353"/>
                  </a:cubicBezTo>
                  <a:cubicBezTo>
                    <a:pt x="536" y="6370"/>
                    <a:pt x="72" y="7352"/>
                    <a:pt x="447" y="7976"/>
                  </a:cubicBezTo>
                  <a:cubicBezTo>
                    <a:pt x="661" y="8369"/>
                    <a:pt x="1178" y="8547"/>
                    <a:pt x="1856" y="8547"/>
                  </a:cubicBezTo>
                  <a:cubicBezTo>
                    <a:pt x="2267" y="8547"/>
                    <a:pt x="2731" y="8494"/>
                    <a:pt x="3230" y="8369"/>
                  </a:cubicBezTo>
                  <a:cubicBezTo>
                    <a:pt x="3623" y="9743"/>
                    <a:pt x="4265" y="10653"/>
                    <a:pt x="4979" y="10653"/>
                  </a:cubicBezTo>
                  <a:cubicBezTo>
                    <a:pt x="5693" y="10653"/>
                    <a:pt x="6353" y="9743"/>
                    <a:pt x="6727" y="8369"/>
                  </a:cubicBezTo>
                  <a:cubicBezTo>
                    <a:pt x="7245" y="8494"/>
                    <a:pt x="7727" y="8583"/>
                    <a:pt x="8155" y="8583"/>
                  </a:cubicBezTo>
                  <a:cubicBezTo>
                    <a:pt x="8851" y="8583"/>
                    <a:pt x="9350" y="8387"/>
                    <a:pt x="9582" y="8012"/>
                  </a:cubicBezTo>
                  <a:cubicBezTo>
                    <a:pt x="9939" y="7387"/>
                    <a:pt x="9493" y="6388"/>
                    <a:pt x="8512" y="5389"/>
                  </a:cubicBezTo>
                  <a:cubicBezTo>
                    <a:pt x="9564" y="4336"/>
                    <a:pt x="10046" y="3301"/>
                    <a:pt x="9671" y="2659"/>
                  </a:cubicBezTo>
                  <a:cubicBezTo>
                    <a:pt x="9439" y="2284"/>
                    <a:pt x="8940" y="2106"/>
                    <a:pt x="8244" y="2106"/>
                  </a:cubicBezTo>
                  <a:cubicBezTo>
                    <a:pt x="7798" y="2106"/>
                    <a:pt x="7298" y="2177"/>
                    <a:pt x="6745" y="2320"/>
                  </a:cubicBezTo>
                  <a:cubicBezTo>
                    <a:pt x="6353" y="928"/>
                    <a:pt x="5710" y="0"/>
                    <a:pt x="4979" y="0"/>
                  </a:cubicBezTo>
                  <a:close/>
                </a:path>
              </a:pathLst>
            </a:custGeom>
            <a:solidFill>
              <a:srgbClr val="2525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51" name="Google Shape;451;p24"/>
          <p:cNvGrpSpPr/>
          <p:nvPr/>
        </p:nvGrpSpPr>
        <p:grpSpPr>
          <a:xfrm>
            <a:off x="492476" y="1262950"/>
            <a:ext cx="3300350" cy="1251300"/>
            <a:chOff x="406073" y="2024950"/>
            <a:chExt cx="2937300" cy="1251300"/>
          </a:xfrm>
        </p:grpSpPr>
        <p:sp>
          <p:nvSpPr>
            <p:cNvPr id="452" name="Google Shape;452;p24"/>
            <p:cNvSpPr txBox="1"/>
            <p:nvPr/>
          </p:nvSpPr>
          <p:spPr>
            <a:xfrm>
              <a:off x="406073" y="2024950"/>
              <a:ext cx="2109300" cy="125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100">
                  <a:latin typeface="Roboto"/>
                  <a:ea typeface="Roboto"/>
                  <a:cs typeface="Roboto"/>
                  <a:sym typeface="Roboto"/>
                </a:rPr>
                <a:t>Train Discriminator</a:t>
              </a:r>
              <a:endParaRPr b="1" sz="11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900">
                <a:latin typeface="Roboto"/>
                <a:ea typeface="Roboto"/>
                <a:cs typeface="Roboto"/>
                <a:sym typeface="Roboto"/>
              </a:endParaRPr>
            </a:p>
            <a:p>
              <a:pPr indent="-28575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900"/>
                <a:buFont typeface="Roboto"/>
                <a:buAutoNum type="arabicPeriod"/>
              </a:pPr>
              <a:r>
                <a:rPr lang="en" sz="900">
                  <a:latin typeface="Roboto"/>
                  <a:ea typeface="Roboto"/>
                  <a:cs typeface="Roboto"/>
                  <a:sym typeface="Roboto"/>
                </a:rPr>
                <a:t>Generate fake samples.</a:t>
              </a:r>
              <a:endParaRPr sz="900">
                <a:latin typeface="Roboto"/>
                <a:ea typeface="Roboto"/>
                <a:cs typeface="Roboto"/>
                <a:sym typeface="Roboto"/>
              </a:endParaRPr>
            </a:p>
            <a:p>
              <a:pPr indent="-28575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900"/>
                <a:buFont typeface="Roboto"/>
                <a:buAutoNum type="arabicPeriod"/>
              </a:pPr>
              <a:r>
                <a:rPr lang="en" sz="900">
                  <a:latin typeface="Roboto"/>
                  <a:ea typeface="Roboto"/>
                  <a:cs typeface="Roboto"/>
                  <a:sym typeface="Roboto"/>
                </a:rPr>
                <a:t>Mix Real Data and Fake data.</a:t>
              </a:r>
              <a:endParaRPr sz="900">
                <a:latin typeface="Roboto"/>
                <a:ea typeface="Roboto"/>
                <a:cs typeface="Roboto"/>
                <a:sym typeface="Roboto"/>
              </a:endParaRPr>
            </a:p>
            <a:p>
              <a:pPr indent="-28575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900"/>
                <a:buFont typeface="Roboto"/>
                <a:buAutoNum type="arabicPeriod"/>
              </a:pPr>
              <a:r>
                <a:rPr lang="en" sz="900">
                  <a:latin typeface="Roboto"/>
                  <a:ea typeface="Roboto"/>
                  <a:cs typeface="Roboto"/>
                  <a:sym typeface="Roboto"/>
                </a:rPr>
                <a:t>Use Discriminator to classify Real/Fake.</a:t>
              </a:r>
              <a:endParaRPr sz="900">
                <a:latin typeface="Roboto"/>
                <a:ea typeface="Roboto"/>
                <a:cs typeface="Roboto"/>
                <a:sym typeface="Roboto"/>
              </a:endParaRPr>
            </a:p>
            <a:p>
              <a:pPr indent="-28575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900"/>
                <a:buFont typeface="Roboto"/>
                <a:buAutoNum type="arabicPeriod"/>
              </a:pPr>
              <a:r>
                <a:rPr lang="en" sz="900">
                  <a:latin typeface="Roboto"/>
                  <a:ea typeface="Roboto"/>
                  <a:cs typeface="Roboto"/>
                  <a:sym typeface="Roboto"/>
                </a:rPr>
                <a:t>Find </a:t>
              </a:r>
              <a:r>
                <a:rPr lang="en" sz="900">
                  <a:latin typeface="Roboto"/>
                  <a:ea typeface="Roboto"/>
                  <a:cs typeface="Roboto"/>
                  <a:sym typeface="Roboto"/>
                </a:rPr>
                <a:t>Discriminator</a:t>
              </a:r>
              <a:r>
                <a:rPr lang="en" sz="900">
                  <a:latin typeface="Roboto"/>
                  <a:ea typeface="Roboto"/>
                  <a:cs typeface="Roboto"/>
                  <a:sym typeface="Roboto"/>
                </a:rPr>
                <a:t> loss.</a:t>
              </a:r>
              <a:endParaRPr sz="900">
                <a:latin typeface="Roboto"/>
                <a:ea typeface="Roboto"/>
                <a:cs typeface="Roboto"/>
                <a:sym typeface="Roboto"/>
              </a:endParaRPr>
            </a:p>
            <a:p>
              <a:pPr indent="-28575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900"/>
                <a:buFont typeface="Roboto"/>
                <a:buAutoNum type="arabicPeriod"/>
              </a:pPr>
              <a:r>
                <a:rPr b="1" lang="en" sz="900">
                  <a:latin typeface="Roboto"/>
                  <a:ea typeface="Roboto"/>
                  <a:cs typeface="Roboto"/>
                  <a:sym typeface="Roboto"/>
                </a:rPr>
                <a:t>Update Discriminator weights ‘only’.</a:t>
              </a:r>
              <a:endParaRPr sz="900"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453" name="Google Shape;453;p24"/>
            <p:cNvCxnSpPr>
              <a:endCxn id="452" idx="3"/>
            </p:cNvCxnSpPr>
            <p:nvPr/>
          </p:nvCxnSpPr>
          <p:spPr>
            <a:xfrm flipH="1">
              <a:off x="2515373" y="2647900"/>
              <a:ext cx="828000" cy="2700"/>
            </a:xfrm>
            <a:prstGeom prst="straightConnector1">
              <a:avLst/>
            </a:prstGeom>
            <a:noFill/>
            <a:ln cap="flat" cmpd="sng" w="9525">
              <a:solidFill>
                <a:srgbClr val="307BF3"/>
              </a:solidFill>
              <a:prstDash val="solid"/>
              <a:round/>
              <a:headEnd len="sm" w="sm" type="none"/>
              <a:tailEnd len="med" w="med" type="oval"/>
            </a:ln>
          </p:spPr>
        </p:cxnSp>
      </p:grpSp>
      <p:grpSp>
        <p:nvGrpSpPr>
          <p:cNvPr id="454" name="Google Shape;454;p24"/>
          <p:cNvGrpSpPr/>
          <p:nvPr/>
        </p:nvGrpSpPr>
        <p:grpSpPr>
          <a:xfrm>
            <a:off x="4906501" y="2990750"/>
            <a:ext cx="3768900" cy="1289700"/>
            <a:chOff x="4754101" y="3600350"/>
            <a:chExt cx="3768900" cy="1289700"/>
          </a:xfrm>
        </p:grpSpPr>
        <p:sp>
          <p:nvSpPr>
            <p:cNvPr id="455" name="Google Shape;455;p24"/>
            <p:cNvSpPr txBox="1"/>
            <p:nvPr/>
          </p:nvSpPr>
          <p:spPr>
            <a:xfrm>
              <a:off x="6189901" y="3600350"/>
              <a:ext cx="2333100" cy="128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" sz="11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Train Generator</a:t>
              </a:r>
              <a:endParaRPr b="1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t/>
              </a:r>
              <a:endParaRPr b="1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8575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Roboto"/>
                <a:buAutoNum type="arabicPeriod"/>
              </a:pPr>
              <a:r>
                <a:rPr lang="en" sz="9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Generate fake samples.</a:t>
              </a:r>
              <a:endParaRPr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8575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Roboto"/>
                <a:buAutoNum type="arabicPeriod"/>
              </a:pPr>
              <a:r>
                <a:rPr lang="en" sz="9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Mix Real Data and Fake data.</a:t>
              </a:r>
              <a:endParaRPr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8575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Roboto"/>
                <a:buAutoNum type="arabicPeriod"/>
              </a:pPr>
              <a:r>
                <a:rPr lang="en" sz="9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Use Discriminator to classify Real/Fake.</a:t>
              </a:r>
              <a:endParaRPr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8575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Roboto"/>
                <a:buAutoNum type="arabicPeriod"/>
              </a:pPr>
              <a:r>
                <a:rPr lang="en" sz="9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Find Generator’s loss.</a:t>
              </a:r>
              <a:endParaRPr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8575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Roboto"/>
                <a:buAutoNum type="arabicPeriod"/>
              </a:pPr>
              <a:r>
                <a:rPr b="1" lang="en" sz="9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Update Generator weights ‘only’.</a:t>
              </a:r>
              <a:endParaRPr b="1"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456" name="Google Shape;456;p24"/>
            <p:cNvCxnSpPr>
              <a:endCxn id="455" idx="1"/>
            </p:cNvCxnSpPr>
            <p:nvPr/>
          </p:nvCxnSpPr>
          <p:spPr>
            <a:xfrm flipH="1" rot="10800000">
              <a:off x="4754101" y="4245200"/>
              <a:ext cx="1435800" cy="3600"/>
            </a:xfrm>
            <a:prstGeom prst="straightConnector1">
              <a:avLst/>
            </a:prstGeom>
            <a:noFill/>
            <a:ln cap="flat" cmpd="sng" w="9525">
              <a:solidFill>
                <a:srgbClr val="674EA7"/>
              </a:solidFill>
              <a:prstDash val="solid"/>
              <a:round/>
              <a:headEnd len="sm" w="sm" type="none"/>
              <a:tailEnd len="med" w="med" type="oval"/>
            </a:ln>
          </p:spPr>
        </p:cxnSp>
      </p:grpSp>
      <p:grpSp>
        <p:nvGrpSpPr>
          <p:cNvPr id="457" name="Google Shape;457;p24"/>
          <p:cNvGrpSpPr/>
          <p:nvPr/>
        </p:nvGrpSpPr>
        <p:grpSpPr>
          <a:xfrm>
            <a:off x="2662232" y="804660"/>
            <a:ext cx="3814835" cy="3822817"/>
            <a:chOff x="2662213" y="676344"/>
            <a:chExt cx="3814835" cy="3790597"/>
          </a:xfrm>
        </p:grpSpPr>
        <p:sp>
          <p:nvSpPr>
            <p:cNvPr id="458" name="Google Shape;458;p24"/>
            <p:cNvSpPr/>
            <p:nvPr/>
          </p:nvSpPr>
          <p:spPr>
            <a:xfrm rot="3600185">
              <a:off x="3169983" y="1184511"/>
              <a:ext cx="2774659" cy="2774659"/>
            </a:xfrm>
            <a:prstGeom prst="blockArc">
              <a:avLst>
                <a:gd fmla="val 12622480" name="adj1"/>
                <a:gd fmla="val 19781569" name="adj2"/>
                <a:gd fmla="val 20773" name="adj3"/>
              </a:avLst>
            </a:pr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24"/>
            <p:cNvSpPr/>
            <p:nvPr/>
          </p:nvSpPr>
          <p:spPr>
            <a:xfrm rot="10800000">
              <a:off x="3183490" y="1163229"/>
              <a:ext cx="2774700" cy="2774700"/>
            </a:xfrm>
            <a:prstGeom prst="blockArc">
              <a:avLst>
                <a:gd fmla="val 12622480" name="adj1"/>
                <a:gd fmla="val 19725460" name="adj2"/>
                <a:gd fmla="val 20901" name="adj3"/>
              </a:avLst>
            </a:pr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24"/>
            <p:cNvSpPr/>
            <p:nvPr/>
          </p:nvSpPr>
          <p:spPr>
            <a:xfrm rot="-3600185">
              <a:off x="3194618" y="1184114"/>
              <a:ext cx="2774659" cy="2774659"/>
            </a:xfrm>
            <a:prstGeom prst="blockArc">
              <a:avLst>
                <a:gd fmla="val 12416865" name="adj1"/>
                <a:gd fmla="val 19703271" name="adj2"/>
                <a:gd fmla="val 20851" name="adj3"/>
              </a:avLst>
            </a:prstGeom>
            <a:solidFill>
              <a:srgbClr val="307B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24"/>
            <p:cNvSpPr/>
            <p:nvPr/>
          </p:nvSpPr>
          <p:spPr>
            <a:xfrm rot="-10796601">
              <a:off x="4223306" y="3352470"/>
              <a:ext cx="606900" cy="592800"/>
            </a:xfrm>
            <a:prstGeom prst="pie">
              <a:avLst>
                <a:gd fmla="val 6190354" name="adj1"/>
                <a:gd fmla="val 15283424" name="adj2"/>
              </a:avLst>
            </a:prstGeom>
            <a:solidFill>
              <a:srgbClr val="307BF3"/>
            </a:solidFill>
            <a:ln>
              <a:noFill/>
            </a:ln>
            <a:effectLst>
              <a:outerShdw blurRad="142875" rotWithShape="0" algn="bl">
                <a:srgbClr val="000000">
                  <a:alpha val="43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62" name="Google Shape;462;p24"/>
            <p:cNvGrpSpPr/>
            <p:nvPr/>
          </p:nvGrpSpPr>
          <p:grpSpPr>
            <a:xfrm>
              <a:off x="4264097" y="1180331"/>
              <a:ext cx="585001" cy="585530"/>
              <a:chOff x="1970048" y="811613"/>
              <a:chExt cx="588000" cy="588000"/>
            </a:xfrm>
          </p:grpSpPr>
          <p:sp>
            <p:nvSpPr>
              <p:cNvPr id="463" name="Google Shape;463;p24"/>
              <p:cNvSpPr/>
              <p:nvPr/>
            </p:nvSpPr>
            <p:spPr>
              <a:xfrm rot="39023">
                <a:off x="1973329" y="814894"/>
                <a:ext cx="581437" cy="581437"/>
              </a:xfrm>
              <a:prstGeom prst="pie">
                <a:avLst>
                  <a:gd fmla="val 6190354" name="adj1"/>
                  <a:gd fmla="val 14996165" name="adj2"/>
                </a:avLst>
              </a:prstGeom>
              <a:solidFill>
                <a:srgbClr val="674EA7"/>
              </a:solidFill>
              <a:ln>
                <a:noFill/>
              </a:ln>
              <a:effectLst>
                <a:outerShdw blurRad="142875" rotWithShape="0" algn="bl">
                  <a:srgbClr val="000000">
                    <a:alpha val="43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4" name="Google Shape;464;p24"/>
              <p:cNvSpPr/>
              <p:nvPr/>
            </p:nvSpPr>
            <p:spPr>
              <a:xfrm rot="10800000">
                <a:off x="1973295" y="814927"/>
                <a:ext cx="581400" cy="581400"/>
              </a:xfrm>
              <a:prstGeom prst="pie">
                <a:avLst>
                  <a:gd fmla="val 4028252" name="adj1"/>
                  <a:gd fmla="val 17183677" name="adj2"/>
                </a:avLst>
              </a:prstGeom>
              <a:solidFill>
                <a:srgbClr val="674EA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465" name="Google Shape;465;p24"/>
          <p:cNvSpPr/>
          <p:nvPr/>
        </p:nvSpPr>
        <p:spPr>
          <a:xfrm rot="-7317683">
            <a:off x="3194450" y="1312318"/>
            <a:ext cx="2774736" cy="2774736"/>
          </a:xfrm>
          <a:prstGeom prst="blockArc">
            <a:avLst>
              <a:gd fmla="val 12667628" name="adj1"/>
              <a:gd fmla="val 19582364" name="adj2"/>
              <a:gd fmla="val 20570" name="adj3"/>
            </a:avLst>
          </a:prstGeom>
          <a:solidFill>
            <a:srgbClr val="307B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p24"/>
          <p:cNvSpPr/>
          <p:nvPr/>
        </p:nvSpPr>
        <p:spPr>
          <a:xfrm rot="39226">
            <a:off x="4419764" y="1316213"/>
            <a:ext cx="578438" cy="583837"/>
          </a:xfrm>
          <a:prstGeom prst="pie">
            <a:avLst>
              <a:gd fmla="val 6190354" name="adj1"/>
              <a:gd fmla="val 14996165" name="adj2"/>
            </a:avLst>
          </a:prstGeom>
          <a:solidFill>
            <a:srgbClr val="674EA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25"/>
          <p:cNvSpPr txBox="1"/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Barlow Black"/>
                <a:ea typeface="Barlow Black"/>
                <a:cs typeface="Barlow Black"/>
                <a:sym typeface="Barlow Black"/>
              </a:rPr>
              <a:t>Nash Equilibrium</a:t>
            </a:r>
            <a:endParaRPr/>
          </a:p>
        </p:txBody>
      </p:sp>
      <p:grpSp>
        <p:nvGrpSpPr>
          <p:cNvPr id="472" name="Google Shape;472;p25"/>
          <p:cNvGrpSpPr/>
          <p:nvPr/>
        </p:nvGrpSpPr>
        <p:grpSpPr>
          <a:xfrm>
            <a:off x="62663" y="267055"/>
            <a:ext cx="249040" cy="285234"/>
            <a:chOff x="3927075" y="3612900"/>
            <a:chExt cx="251175" cy="266325"/>
          </a:xfrm>
        </p:grpSpPr>
        <p:sp>
          <p:nvSpPr>
            <p:cNvPr id="473" name="Google Shape;473;p25"/>
            <p:cNvSpPr/>
            <p:nvPr/>
          </p:nvSpPr>
          <p:spPr>
            <a:xfrm>
              <a:off x="4031450" y="3726200"/>
              <a:ext cx="40175" cy="39725"/>
            </a:xfrm>
            <a:custGeom>
              <a:rect b="b" l="l" r="r" t="t"/>
              <a:pathLst>
                <a:path extrusionOk="0" h="1589" w="1607">
                  <a:moveTo>
                    <a:pt x="804" y="1"/>
                  </a:moveTo>
                  <a:cubicBezTo>
                    <a:pt x="358" y="1"/>
                    <a:pt x="1" y="357"/>
                    <a:pt x="1" y="786"/>
                  </a:cubicBezTo>
                  <a:cubicBezTo>
                    <a:pt x="1" y="1232"/>
                    <a:pt x="358" y="1589"/>
                    <a:pt x="804" y="1589"/>
                  </a:cubicBezTo>
                  <a:cubicBezTo>
                    <a:pt x="1250" y="1589"/>
                    <a:pt x="1607" y="1232"/>
                    <a:pt x="1607" y="786"/>
                  </a:cubicBezTo>
                  <a:cubicBezTo>
                    <a:pt x="1607" y="357"/>
                    <a:pt x="1250" y="1"/>
                    <a:pt x="804" y="1"/>
                  </a:cubicBezTo>
                  <a:close/>
                </a:path>
              </a:pathLst>
            </a:custGeom>
            <a:solidFill>
              <a:srgbClr val="2525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25"/>
            <p:cNvSpPr/>
            <p:nvPr/>
          </p:nvSpPr>
          <p:spPr>
            <a:xfrm>
              <a:off x="3927075" y="3612900"/>
              <a:ext cx="251175" cy="266325"/>
            </a:xfrm>
            <a:custGeom>
              <a:rect b="b" l="l" r="r" t="t"/>
              <a:pathLst>
                <a:path extrusionOk="0" h="10653" w="10047">
                  <a:moveTo>
                    <a:pt x="4979" y="536"/>
                  </a:moveTo>
                  <a:cubicBezTo>
                    <a:pt x="5389" y="536"/>
                    <a:pt x="5889" y="1249"/>
                    <a:pt x="6228" y="2463"/>
                  </a:cubicBezTo>
                  <a:cubicBezTo>
                    <a:pt x="5853" y="2606"/>
                    <a:pt x="5425" y="2766"/>
                    <a:pt x="5014" y="2945"/>
                  </a:cubicBezTo>
                  <a:cubicBezTo>
                    <a:pt x="4586" y="2748"/>
                    <a:pt x="4158" y="2570"/>
                    <a:pt x="3748" y="2445"/>
                  </a:cubicBezTo>
                  <a:cubicBezTo>
                    <a:pt x="4069" y="1232"/>
                    <a:pt x="4586" y="536"/>
                    <a:pt x="4979" y="536"/>
                  </a:cubicBezTo>
                  <a:close/>
                  <a:moveTo>
                    <a:pt x="6353" y="2980"/>
                  </a:moveTo>
                  <a:cubicBezTo>
                    <a:pt x="6406" y="3230"/>
                    <a:pt x="6442" y="3480"/>
                    <a:pt x="6478" y="3747"/>
                  </a:cubicBezTo>
                  <a:cubicBezTo>
                    <a:pt x="6335" y="3658"/>
                    <a:pt x="6210" y="3569"/>
                    <a:pt x="6049" y="3480"/>
                  </a:cubicBezTo>
                  <a:cubicBezTo>
                    <a:pt x="5907" y="3408"/>
                    <a:pt x="5782" y="3337"/>
                    <a:pt x="5639" y="3248"/>
                  </a:cubicBezTo>
                  <a:cubicBezTo>
                    <a:pt x="5871" y="3141"/>
                    <a:pt x="6121" y="3069"/>
                    <a:pt x="6353" y="2980"/>
                  </a:cubicBezTo>
                  <a:close/>
                  <a:moveTo>
                    <a:pt x="3605" y="2962"/>
                  </a:moveTo>
                  <a:cubicBezTo>
                    <a:pt x="3855" y="3034"/>
                    <a:pt x="4122" y="3141"/>
                    <a:pt x="4390" y="3248"/>
                  </a:cubicBezTo>
                  <a:cubicBezTo>
                    <a:pt x="4265" y="3319"/>
                    <a:pt x="4122" y="3391"/>
                    <a:pt x="3980" y="3480"/>
                  </a:cubicBezTo>
                  <a:cubicBezTo>
                    <a:pt x="3819" y="3587"/>
                    <a:pt x="3658" y="3694"/>
                    <a:pt x="3480" y="3801"/>
                  </a:cubicBezTo>
                  <a:cubicBezTo>
                    <a:pt x="3516" y="3498"/>
                    <a:pt x="3551" y="3230"/>
                    <a:pt x="3605" y="2962"/>
                  </a:cubicBezTo>
                  <a:close/>
                  <a:moveTo>
                    <a:pt x="1785" y="2623"/>
                  </a:moveTo>
                  <a:cubicBezTo>
                    <a:pt x="2178" y="2623"/>
                    <a:pt x="2606" y="2695"/>
                    <a:pt x="3087" y="2820"/>
                  </a:cubicBezTo>
                  <a:cubicBezTo>
                    <a:pt x="2998" y="3230"/>
                    <a:pt x="2927" y="3712"/>
                    <a:pt x="2891" y="4194"/>
                  </a:cubicBezTo>
                  <a:cubicBezTo>
                    <a:pt x="2517" y="4461"/>
                    <a:pt x="2178" y="4711"/>
                    <a:pt x="1892" y="4996"/>
                  </a:cubicBezTo>
                  <a:cubicBezTo>
                    <a:pt x="1000" y="4086"/>
                    <a:pt x="625" y="3284"/>
                    <a:pt x="821" y="2927"/>
                  </a:cubicBezTo>
                  <a:cubicBezTo>
                    <a:pt x="946" y="2730"/>
                    <a:pt x="1285" y="2623"/>
                    <a:pt x="1785" y="2623"/>
                  </a:cubicBezTo>
                  <a:close/>
                  <a:moveTo>
                    <a:pt x="8244" y="2623"/>
                  </a:moveTo>
                  <a:cubicBezTo>
                    <a:pt x="8726" y="2623"/>
                    <a:pt x="9083" y="2748"/>
                    <a:pt x="9208" y="2927"/>
                  </a:cubicBezTo>
                  <a:cubicBezTo>
                    <a:pt x="9404" y="3284"/>
                    <a:pt x="9047" y="4086"/>
                    <a:pt x="8137" y="4996"/>
                  </a:cubicBezTo>
                  <a:cubicBezTo>
                    <a:pt x="7816" y="4693"/>
                    <a:pt x="7459" y="4408"/>
                    <a:pt x="7049" y="4122"/>
                  </a:cubicBezTo>
                  <a:cubicBezTo>
                    <a:pt x="7013" y="3676"/>
                    <a:pt x="6941" y="3230"/>
                    <a:pt x="6852" y="2837"/>
                  </a:cubicBezTo>
                  <a:cubicBezTo>
                    <a:pt x="7352" y="2695"/>
                    <a:pt x="7851" y="2623"/>
                    <a:pt x="8244" y="2623"/>
                  </a:cubicBezTo>
                  <a:close/>
                  <a:moveTo>
                    <a:pt x="2856" y="4872"/>
                  </a:moveTo>
                  <a:cubicBezTo>
                    <a:pt x="2856" y="5032"/>
                    <a:pt x="2856" y="5175"/>
                    <a:pt x="2856" y="5318"/>
                  </a:cubicBezTo>
                  <a:cubicBezTo>
                    <a:pt x="2856" y="5496"/>
                    <a:pt x="2856" y="5674"/>
                    <a:pt x="2856" y="5835"/>
                  </a:cubicBezTo>
                  <a:cubicBezTo>
                    <a:pt x="2659" y="5674"/>
                    <a:pt x="2463" y="5514"/>
                    <a:pt x="2285" y="5353"/>
                  </a:cubicBezTo>
                  <a:cubicBezTo>
                    <a:pt x="2463" y="5193"/>
                    <a:pt x="2659" y="5032"/>
                    <a:pt x="2856" y="4872"/>
                  </a:cubicBezTo>
                  <a:close/>
                  <a:moveTo>
                    <a:pt x="7102" y="4818"/>
                  </a:moveTo>
                  <a:cubicBezTo>
                    <a:pt x="7334" y="5014"/>
                    <a:pt x="7548" y="5193"/>
                    <a:pt x="7744" y="5371"/>
                  </a:cubicBezTo>
                  <a:cubicBezTo>
                    <a:pt x="7548" y="5550"/>
                    <a:pt x="7334" y="5728"/>
                    <a:pt x="7102" y="5906"/>
                  </a:cubicBezTo>
                  <a:cubicBezTo>
                    <a:pt x="7102" y="5710"/>
                    <a:pt x="7102" y="5532"/>
                    <a:pt x="7102" y="5335"/>
                  </a:cubicBezTo>
                  <a:cubicBezTo>
                    <a:pt x="7102" y="5157"/>
                    <a:pt x="7102" y="4979"/>
                    <a:pt x="7102" y="4818"/>
                  </a:cubicBezTo>
                  <a:close/>
                  <a:moveTo>
                    <a:pt x="5014" y="3551"/>
                  </a:moveTo>
                  <a:cubicBezTo>
                    <a:pt x="5264" y="3658"/>
                    <a:pt x="5514" y="3801"/>
                    <a:pt x="5782" y="3944"/>
                  </a:cubicBezTo>
                  <a:cubicBezTo>
                    <a:pt x="6049" y="4104"/>
                    <a:pt x="6317" y="4265"/>
                    <a:pt x="6549" y="4425"/>
                  </a:cubicBezTo>
                  <a:cubicBezTo>
                    <a:pt x="6585" y="4711"/>
                    <a:pt x="6585" y="5014"/>
                    <a:pt x="6585" y="5318"/>
                  </a:cubicBezTo>
                  <a:cubicBezTo>
                    <a:pt x="6585" y="5657"/>
                    <a:pt x="6567" y="5978"/>
                    <a:pt x="6531" y="6299"/>
                  </a:cubicBezTo>
                  <a:cubicBezTo>
                    <a:pt x="6317" y="6424"/>
                    <a:pt x="6103" y="6567"/>
                    <a:pt x="5853" y="6709"/>
                  </a:cubicBezTo>
                  <a:cubicBezTo>
                    <a:pt x="5585" y="6870"/>
                    <a:pt x="5300" y="7030"/>
                    <a:pt x="5014" y="7155"/>
                  </a:cubicBezTo>
                  <a:cubicBezTo>
                    <a:pt x="4747" y="7030"/>
                    <a:pt x="4461" y="6870"/>
                    <a:pt x="4176" y="6709"/>
                  </a:cubicBezTo>
                  <a:cubicBezTo>
                    <a:pt x="3908" y="6549"/>
                    <a:pt x="3658" y="6388"/>
                    <a:pt x="3409" y="6228"/>
                  </a:cubicBezTo>
                  <a:cubicBezTo>
                    <a:pt x="3391" y="5942"/>
                    <a:pt x="3391" y="5657"/>
                    <a:pt x="3391" y="5318"/>
                  </a:cubicBezTo>
                  <a:cubicBezTo>
                    <a:pt x="3391" y="5032"/>
                    <a:pt x="3391" y="4764"/>
                    <a:pt x="3409" y="4479"/>
                  </a:cubicBezTo>
                  <a:cubicBezTo>
                    <a:pt x="3676" y="4301"/>
                    <a:pt x="3944" y="4122"/>
                    <a:pt x="4265" y="3944"/>
                  </a:cubicBezTo>
                  <a:cubicBezTo>
                    <a:pt x="4515" y="3801"/>
                    <a:pt x="4765" y="3658"/>
                    <a:pt x="5014" y="3551"/>
                  </a:cubicBezTo>
                  <a:close/>
                  <a:moveTo>
                    <a:pt x="6478" y="6959"/>
                  </a:moveTo>
                  <a:cubicBezTo>
                    <a:pt x="6424" y="7227"/>
                    <a:pt x="6388" y="7477"/>
                    <a:pt x="6353" y="7691"/>
                  </a:cubicBezTo>
                  <a:cubicBezTo>
                    <a:pt x="6121" y="7619"/>
                    <a:pt x="5871" y="7530"/>
                    <a:pt x="5639" y="7423"/>
                  </a:cubicBezTo>
                  <a:cubicBezTo>
                    <a:pt x="5800" y="7352"/>
                    <a:pt x="5960" y="7262"/>
                    <a:pt x="6121" y="7155"/>
                  </a:cubicBezTo>
                  <a:cubicBezTo>
                    <a:pt x="6246" y="7102"/>
                    <a:pt x="6371" y="7030"/>
                    <a:pt x="6478" y="6959"/>
                  </a:cubicBezTo>
                  <a:close/>
                  <a:moveTo>
                    <a:pt x="3480" y="6906"/>
                  </a:moveTo>
                  <a:lnTo>
                    <a:pt x="3480" y="6906"/>
                  </a:lnTo>
                  <a:cubicBezTo>
                    <a:pt x="3641" y="7013"/>
                    <a:pt x="3766" y="7084"/>
                    <a:pt x="3926" y="7173"/>
                  </a:cubicBezTo>
                  <a:cubicBezTo>
                    <a:pt x="4069" y="7262"/>
                    <a:pt x="4229" y="7352"/>
                    <a:pt x="4390" y="7423"/>
                  </a:cubicBezTo>
                  <a:cubicBezTo>
                    <a:pt x="4122" y="7530"/>
                    <a:pt x="3873" y="7637"/>
                    <a:pt x="3623" y="7709"/>
                  </a:cubicBezTo>
                  <a:cubicBezTo>
                    <a:pt x="3569" y="7459"/>
                    <a:pt x="3534" y="7191"/>
                    <a:pt x="3480" y="6906"/>
                  </a:cubicBezTo>
                  <a:close/>
                  <a:moveTo>
                    <a:pt x="1910" y="5728"/>
                  </a:moveTo>
                  <a:cubicBezTo>
                    <a:pt x="2213" y="5996"/>
                    <a:pt x="2552" y="6263"/>
                    <a:pt x="2909" y="6531"/>
                  </a:cubicBezTo>
                  <a:cubicBezTo>
                    <a:pt x="2945" y="6995"/>
                    <a:pt x="3016" y="7441"/>
                    <a:pt x="3105" y="7851"/>
                  </a:cubicBezTo>
                  <a:cubicBezTo>
                    <a:pt x="2659" y="7976"/>
                    <a:pt x="2231" y="8030"/>
                    <a:pt x="1856" y="8030"/>
                  </a:cubicBezTo>
                  <a:cubicBezTo>
                    <a:pt x="1375" y="8030"/>
                    <a:pt x="1018" y="7905"/>
                    <a:pt x="911" y="7726"/>
                  </a:cubicBezTo>
                  <a:cubicBezTo>
                    <a:pt x="697" y="7387"/>
                    <a:pt x="1053" y="6602"/>
                    <a:pt x="1910" y="5728"/>
                  </a:cubicBezTo>
                  <a:close/>
                  <a:moveTo>
                    <a:pt x="8137" y="5728"/>
                  </a:moveTo>
                  <a:cubicBezTo>
                    <a:pt x="8976" y="6602"/>
                    <a:pt x="9332" y="7387"/>
                    <a:pt x="9136" y="7726"/>
                  </a:cubicBezTo>
                  <a:cubicBezTo>
                    <a:pt x="9011" y="7923"/>
                    <a:pt x="8672" y="8030"/>
                    <a:pt x="8173" y="8030"/>
                  </a:cubicBezTo>
                  <a:cubicBezTo>
                    <a:pt x="7780" y="8030"/>
                    <a:pt x="7334" y="7958"/>
                    <a:pt x="6870" y="7851"/>
                  </a:cubicBezTo>
                  <a:cubicBezTo>
                    <a:pt x="6941" y="7441"/>
                    <a:pt x="7013" y="7030"/>
                    <a:pt x="7049" y="6584"/>
                  </a:cubicBezTo>
                  <a:cubicBezTo>
                    <a:pt x="7459" y="6299"/>
                    <a:pt x="7816" y="6031"/>
                    <a:pt x="8137" y="5728"/>
                  </a:cubicBezTo>
                  <a:close/>
                  <a:moveTo>
                    <a:pt x="5014" y="7744"/>
                  </a:moveTo>
                  <a:cubicBezTo>
                    <a:pt x="5425" y="7923"/>
                    <a:pt x="5835" y="8083"/>
                    <a:pt x="6210" y="8208"/>
                  </a:cubicBezTo>
                  <a:cubicBezTo>
                    <a:pt x="5871" y="9421"/>
                    <a:pt x="5389" y="10117"/>
                    <a:pt x="4979" y="10117"/>
                  </a:cubicBezTo>
                  <a:cubicBezTo>
                    <a:pt x="4586" y="10117"/>
                    <a:pt x="4069" y="9421"/>
                    <a:pt x="3748" y="8226"/>
                  </a:cubicBezTo>
                  <a:cubicBezTo>
                    <a:pt x="4158" y="8101"/>
                    <a:pt x="4586" y="7940"/>
                    <a:pt x="5014" y="7744"/>
                  </a:cubicBezTo>
                  <a:close/>
                  <a:moveTo>
                    <a:pt x="4979" y="0"/>
                  </a:moveTo>
                  <a:cubicBezTo>
                    <a:pt x="4265" y="0"/>
                    <a:pt x="3605" y="910"/>
                    <a:pt x="3230" y="2302"/>
                  </a:cubicBezTo>
                  <a:cubicBezTo>
                    <a:pt x="2695" y="2159"/>
                    <a:pt x="2213" y="2088"/>
                    <a:pt x="1803" y="2088"/>
                  </a:cubicBezTo>
                  <a:cubicBezTo>
                    <a:pt x="1107" y="2088"/>
                    <a:pt x="590" y="2267"/>
                    <a:pt x="375" y="2659"/>
                  </a:cubicBezTo>
                  <a:cubicBezTo>
                    <a:pt x="1" y="3301"/>
                    <a:pt x="482" y="4318"/>
                    <a:pt x="1517" y="5353"/>
                  </a:cubicBezTo>
                  <a:cubicBezTo>
                    <a:pt x="536" y="6370"/>
                    <a:pt x="72" y="7352"/>
                    <a:pt x="447" y="7976"/>
                  </a:cubicBezTo>
                  <a:cubicBezTo>
                    <a:pt x="661" y="8369"/>
                    <a:pt x="1178" y="8547"/>
                    <a:pt x="1856" y="8547"/>
                  </a:cubicBezTo>
                  <a:cubicBezTo>
                    <a:pt x="2267" y="8547"/>
                    <a:pt x="2731" y="8494"/>
                    <a:pt x="3230" y="8369"/>
                  </a:cubicBezTo>
                  <a:cubicBezTo>
                    <a:pt x="3623" y="9743"/>
                    <a:pt x="4265" y="10653"/>
                    <a:pt x="4979" y="10653"/>
                  </a:cubicBezTo>
                  <a:cubicBezTo>
                    <a:pt x="5693" y="10653"/>
                    <a:pt x="6353" y="9743"/>
                    <a:pt x="6727" y="8369"/>
                  </a:cubicBezTo>
                  <a:cubicBezTo>
                    <a:pt x="7245" y="8494"/>
                    <a:pt x="7727" y="8583"/>
                    <a:pt x="8155" y="8583"/>
                  </a:cubicBezTo>
                  <a:cubicBezTo>
                    <a:pt x="8851" y="8583"/>
                    <a:pt x="9350" y="8387"/>
                    <a:pt x="9582" y="8012"/>
                  </a:cubicBezTo>
                  <a:cubicBezTo>
                    <a:pt x="9939" y="7387"/>
                    <a:pt x="9493" y="6388"/>
                    <a:pt x="8512" y="5389"/>
                  </a:cubicBezTo>
                  <a:cubicBezTo>
                    <a:pt x="9564" y="4336"/>
                    <a:pt x="10046" y="3301"/>
                    <a:pt x="9671" y="2659"/>
                  </a:cubicBezTo>
                  <a:cubicBezTo>
                    <a:pt x="9439" y="2284"/>
                    <a:pt x="8940" y="2106"/>
                    <a:pt x="8244" y="2106"/>
                  </a:cubicBezTo>
                  <a:cubicBezTo>
                    <a:pt x="7798" y="2106"/>
                    <a:pt x="7298" y="2177"/>
                    <a:pt x="6745" y="2320"/>
                  </a:cubicBezTo>
                  <a:cubicBezTo>
                    <a:pt x="6353" y="928"/>
                    <a:pt x="5710" y="0"/>
                    <a:pt x="4979" y="0"/>
                  </a:cubicBezTo>
                  <a:close/>
                </a:path>
              </a:pathLst>
            </a:custGeom>
            <a:solidFill>
              <a:srgbClr val="2525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75" name="Google Shape;475;p25"/>
          <p:cNvGrpSpPr/>
          <p:nvPr/>
        </p:nvGrpSpPr>
        <p:grpSpPr>
          <a:xfrm rot="-2710746">
            <a:off x="2720209" y="930825"/>
            <a:ext cx="3625615" cy="3625615"/>
            <a:chOff x="2902488" y="902232"/>
            <a:chExt cx="3339000" cy="3339000"/>
          </a:xfrm>
        </p:grpSpPr>
        <p:sp>
          <p:nvSpPr>
            <p:cNvPr id="476" name="Google Shape;476;p25"/>
            <p:cNvSpPr/>
            <p:nvPr/>
          </p:nvSpPr>
          <p:spPr>
            <a:xfrm rot="-5400000">
              <a:off x="2902488" y="902232"/>
              <a:ext cx="3339000" cy="3339000"/>
            </a:xfrm>
            <a:prstGeom prst="ellipse">
              <a:avLst/>
            </a:prstGeom>
            <a:noFill/>
            <a:ln cap="flat" cmpd="sng" w="19050">
              <a:solidFill>
                <a:srgbClr val="1D7E74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25"/>
            <p:cNvSpPr/>
            <p:nvPr/>
          </p:nvSpPr>
          <p:spPr>
            <a:xfrm>
              <a:off x="3123875" y="1123625"/>
              <a:ext cx="2896500" cy="2896200"/>
            </a:xfrm>
            <a:prstGeom prst="pie">
              <a:avLst>
                <a:gd fmla="val 2689583" name="adj1"/>
                <a:gd fmla="val 13510993" name="adj2"/>
              </a:avLst>
            </a:prstGeom>
            <a:solidFill>
              <a:srgbClr val="83E3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78" name="Google Shape;478;p25"/>
          <p:cNvGrpSpPr/>
          <p:nvPr/>
        </p:nvGrpSpPr>
        <p:grpSpPr>
          <a:xfrm>
            <a:off x="3550458" y="1754701"/>
            <a:ext cx="1965712" cy="1978060"/>
            <a:chOff x="3664038" y="1663782"/>
            <a:chExt cx="1815900" cy="1815900"/>
          </a:xfrm>
        </p:grpSpPr>
        <p:sp>
          <p:nvSpPr>
            <p:cNvPr id="479" name="Google Shape;479;p25"/>
            <p:cNvSpPr/>
            <p:nvPr/>
          </p:nvSpPr>
          <p:spPr>
            <a:xfrm>
              <a:off x="3664038" y="1663782"/>
              <a:ext cx="1815900" cy="1815900"/>
            </a:xfrm>
            <a:prstGeom prst="ellipse">
              <a:avLst/>
            </a:prstGeom>
            <a:solidFill>
              <a:srgbClr val="1B786E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25"/>
            <p:cNvSpPr txBox="1"/>
            <p:nvPr/>
          </p:nvSpPr>
          <p:spPr>
            <a:xfrm>
              <a:off x="3899988" y="2158482"/>
              <a:ext cx="1344000" cy="82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Nash Equilibrium</a:t>
              </a:r>
              <a:endPara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481" name="Google Shape;481;p25"/>
          <p:cNvGrpSpPr/>
          <p:nvPr/>
        </p:nvGrpSpPr>
        <p:grpSpPr>
          <a:xfrm>
            <a:off x="2147522" y="2157310"/>
            <a:ext cx="1156760" cy="1164026"/>
            <a:chOff x="2859873" y="853971"/>
            <a:chExt cx="1068600" cy="1068600"/>
          </a:xfrm>
        </p:grpSpPr>
        <p:sp>
          <p:nvSpPr>
            <p:cNvPr id="482" name="Google Shape;482;p25"/>
            <p:cNvSpPr/>
            <p:nvPr/>
          </p:nvSpPr>
          <p:spPr>
            <a:xfrm>
              <a:off x="2859873" y="853971"/>
              <a:ext cx="1068600" cy="1068600"/>
            </a:xfrm>
            <a:prstGeom prst="ellipse">
              <a:avLst/>
            </a:pr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25"/>
            <p:cNvSpPr txBox="1"/>
            <p:nvPr/>
          </p:nvSpPr>
          <p:spPr>
            <a:xfrm>
              <a:off x="3012800" y="1022197"/>
              <a:ext cx="762600" cy="732300"/>
            </a:xfrm>
            <a:prstGeom prst="rect">
              <a:avLst/>
            </a:prstGeom>
            <a:solidFill>
              <a:srgbClr val="674EA7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" sz="1000" u="sng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Generator</a:t>
              </a:r>
              <a:endParaRPr b="1" sz="1000" u="sng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0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Cant do anything to improve its performance.</a:t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484" name="Google Shape;484;p25"/>
          <p:cNvGrpSpPr/>
          <p:nvPr/>
        </p:nvGrpSpPr>
        <p:grpSpPr>
          <a:xfrm>
            <a:off x="5771783" y="2177249"/>
            <a:ext cx="1156760" cy="1164026"/>
            <a:chOff x="5214448" y="3234278"/>
            <a:chExt cx="1068600" cy="1068600"/>
          </a:xfrm>
        </p:grpSpPr>
        <p:sp>
          <p:nvSpPr>
            <p:cNvPr id="485" name="Google Shape;485;p25"/>
            <p:cNvSpPr/>
            <p:nvPr/>
          </p:nvSpPr>
          <p:spPr>
            <a:xfrm>
              <a:off x="5214448" y="3234278"/>
              <a:ext cx="1068600" cy="1068600"/>
            </a:xfrm>
            <a:prstGeom prst="ellipse">
              <a:avLst/>
            </a:prstGeom>
            <a:solidFill>
              <a:srgbClr val="1155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486" name="Google Shape;486;p25"/>
            <p:cNvSpPr txBox="1"/>
            <p:nvPr/>
          </p:nvSpPr>
          <p:spPr>
            <a:xfrm>
              <a:off x="5367375" y="3402503"/>
              <a:ext cx="762600" cy="732300"/>
            </a:xfrm>
            <a:prstGeom prst="rect">
              <a:avLst/>
            </a:prstGeom>
            <a:solidFill>
              <a:srgbClr val="1155CC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 u="sng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Discriminator</a:t>
              </a:r>
              <a:endParaRPr b="1" sz="1000" u="sng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Cant do anything to improve its performance.</a:t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26"/>
          <p:cNvSpPr txBox="1"/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Barlow Black"/>
                <a:ea typeface="Barlow Black"/>
                <a:cs typeface="Barlow Black"/>
                <a:sym typeface="Barlow Black"/>
              </a:rPr>
              <a:t>Real Time Visualization</a:t>
            </a:r>
            <a:endParaRPr/>
          </a:p>
        </p:txBody>
      </p:sp>
      <p:grpSp>
        <p:nvGrpSpPr>
          <p:cNvPr id="492" name="Google Shape;492;p26"/>
          <p:cNvGrpSpPr/>
          <p:nvPr/>
        </p:nvGrpSpPr>
        <p:grpSpPr>
          <a:xfrm>
            <a:off x="62663" y="267055"/>
            <a:ext cx="249040" cy="285234"/>
            <a:chOff x="3927075" y="3612900"/>
            <a:chExt cx="251175" cy="266325"/>
          </a:xfrm>
        </p:grpSpPr>
        <p:sp>
          <p:nvSpPr>
            <p:cNvPr id="493" name="Google Shape;493;p26"/>
            <p:cNvSpPr/>
            <p:nvPr/>
          </p:nvSpPr>
          <p:spPr>
            <a:xfrm>
              <a:off x="4031450" y="3726200"/>
              <a:ext cx="40175" cy="39725"/>
            </a:xfrm>
            <a:custGeom>
              <a:rect b="b" l="l" r="r" t="t"/>
              <a:pathLst>
                <a:path extrusionOk="0" h="1589" w="1607">
                  <a:moveTo>
                    <a:pt x="804" y="1"/>
                  </a:moveTo>
                  <a:cubicBezTo>
                    <a:pt x="358" y="1"/>
                    <a:pt x="1" y="357"/>
                    <a:pt x="1" y="786"/>
                  </a:cubicBezTo>
                  <a:cubicBezTo>
                    <a:pt x="1" y="1232"/>
                    <a:pt x="358" y="1589"/>
                    <a:pt x="804" y="1589"/>
                  </a:cubicBezTo>
                  <a:cubicBezTo>
                    <a:pt x="1250" y="1589"/>
                    <a:pt x="1607" y="1232"/>
                    <a:pt x="1607" y="786"/>
                  </a:cubicBezTo>
                  <a:cubicBezTo>
                    <a:pt x="1607" y="357"/>
                    <a:pt x="1250" y="1"/>
                    <a:pt x="804" y="1"/>
                  </a:cubicBezTo>
                  <a:close/>
                </a:path>
              </a:pathLst>
            </a:custGeom>
            <a:solidFill>
              <a:srgbClr val="2525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26"/>
            <p:cNvSpPr/>
            <p:nvPr/>
          </p:nvSpPr>
          <p:spPr>
            <a:xfrm>
              <a:off x="3927075" y="3612900"/>
              <a:ext cx="251175" cy="266325"/>
            </a:xfrm>
            <a:custGeom>
              <a:rect b="b" l="l" r="r" t="t"/>
              <a:pathLst>
                <a:path extrusionOk="0" h="10653" w="10047">
                  <a:moveTo>
                    <a:pt x="4979" y="536"/>
                  </a:moveTo>
                  <a:cubicBezTo>
                    <a:pt x="5389" y="536"/>
                    <a:pt x="5889" y="1249"/>
                    <a:pt x="6228" y="2463"/>
                  </a:cubicBezTo>
                  <a:cubicBezTo>
                    <a:pt x="5853" y="2606"/>
                    <a:pt x="5425" y="2766"/>
                    <a:pt x="5014" y="2945"/>
                  </a:cubicBezTo>
                  <a:cubicBezTo>
                    <a:pt x="4586" y="2748"/>
                    <a:pt x="4158" y="2570"/>
                    <a:pt x="3748" y="2445"/>
                  </a:cubicBezTo>
                  <a:cubicBezTo>
                    <a:pt x="4069" y="1232"/>
                    <a:pt x="4586" y="536"/>
                    <a:pt x="4979" y="536"/>
                  </a:cubicBezTo>
                  <a:close/>
                  <a:moveTo>
                    <a:pt x="6353" y="2980"/>
                  </a:moveTo>
                  <a:cubicBezTo>
                    <a:pt x="6406" y="3230"/>
                    <a:pt x="6442" y="3480"/>
                    <a:pt x="6478" y="3747"/>
                  </a:cubicBezTo>
                  <a:cubicBezTo>
                    <a:pt x="6335" y="3658"/>
                    <a:pt x="6210" y="3569"/>
                    <a:pt x="6049" y="3480"/>
                  </a:cubicBezTo>
                  <a:cubicBezTo>
                    <a:pt x="5907" y="3408"/>
                    <a:pt x="5782" y="3337"/>
                    <a:pt x="5639" y="3248"/>
                  </a:cubicBezTo>
                  <a:cubicBezTo>
                    <a:pt x="5871" y="3141"/>
                    <a:pt x="6121" y="3069"/>
                    <a:pt x="6353" y="2980"/>
                  </a:cubicBezTo>
                  <a:close/>
                  <a:moveTo>
                    <a:pt x="3605" y="2962"/>
                  </a:moveTo>
                  <a:cubicBezTo>
                    <a:pt x="3855" y="3034"/>
                    <a:pt x="4122" y="3141"/>
                    <a:pt x="4390" y="3248"/>
                  </a:cubicBezTo>
                  <a:cubicBezTo>
                    <a:pt x="4265" y="3319"/>
                    <a:pt x="4122" y="3391"/>
                    <a:pt x="3980" y="3480"/>
                  </a:cubicBezTo>
                  <a:cubicBezTo>
                    <a:pt x="3819" y="3587"/>
                    <a:pt x="3658" y="3694"/>
                    <a:pt x="3480" y="3801"/>
                  </a:cubicBezTo>
                  <a:cubicBezTo>
                    <a:pt x="3516" y="3498"/>
                    <a:pt x="3551" y="3230"/>
                    <a:pt x="3605" y="2962"/>
                  </a:cubicBezTo>
                  <a:close/>
                  <a:moveTo>
                    <a:pt x="1785" y="2623"/>
                  </a:moveTo>
                  <a:cubicBezTo>
                    <a:pt x="2178" y="2623"/>
                    <a:pt x="2606" y="2695"/>
                    <a:pt x="3087" y="2820"/>
                  </a:cubicBezTo>
                  <a:cubicBezTo>
                    <a:pt x="2998" y="3230"/>
                    <a:pt x="2927" y="3712"/>
                    <a:pt x="2891" y="4194"/>
                  </a:cubicBezTo>
                  <a:cubicBezTo>
                    <a:pt x="2517" y="4461"/>
                    <a:pt x="2178" y="4711"/>
                    <a:pt x="1892" y="4996"/>
                  </a:cubicBezTo>
                  <a:cubicBezTo>
                    <a:pt x="1000" y="4086"/>
                    <a:pt x="625" y="3284"/>
                    <a:pt x="821" y="2927"/>
                  </a:cubicBezTo>
                  <a:cubicBezTo>
                    <a:pt x="946" y="2730"/>
                    <a:pt x="1285" y="2623"/>
                    <a:pt x="1785" y="2623"/>
                  </a:cubicBezTo>
                  <a:close/>
                  <a:moveTo>
                    <a:pt x="8244" y="2623"/>
                  </a:moveTo>
                  <a:cubicBezTo>
                    <a:pt x="8726" y="2623"/>
                    <a:pt x="9083" y="2748"/>
                    <a:pt x="9208" y="2927"/>
                  </a:cubicBezTo>
                  <a:cubicBezTo>
                    <a:pt x="9404" y="3284"/>
                    <a:pt x="9047" y="4086"/>
                    <a:pt x="8137" y="4996"/>
                  </a:cubicBezTo>
                  <a:cubicBezTo>
                    <a:pt x="7816" y="4693"/>
                    <a:pt x="7459" y="4408"/>
                    <a:pt x="7049" y="4122"/>
                  </a:cubicBezTo>
                  <a:cubicBezTo>
                    <a:pt x="7013" y="3676"/>
                    <a:pt x="6941" y="3230"/>
                    <a:pt x="6852" y="2837"/>
                  </a:cubicBezTo>
                  <a:cubicBezTo>
                    <a:pt x="7352" y="2695"/>
                    <a:pt x="7851" y="2623"/>
                    <a:pt x="8244" y="2623"/>
                  </a:cubicBezTo>
                  <a:close/>
                  <a:moveTo>
                    <a:pt x="2856" y="4872"/>
                  </a:moveTo>
                  <a:cubicBezTo>
                    <a:pt x="2856" y="5032"/>
                    <a:pt x="2856" y="5175"/>
                    <a:pt x="2856" y="5318"/>
                  </a:cubicBezTo>
                  <a:cubicBezTo>
                    <a:pt x="2856" y="5496"/>
                    <a:pt x="2856" y="5674"/>
                    <a:pt x="2856" y="5835"/>
                  </a:cubicBezTo>
                  <a:cubicBezTo>
                    <a:pt x="2659" y="5674"/>
                    <a:pt x="2463" y="5514"/>
                    <a:pt x="2285" y="5353"/>
                  </a:cubicBezTo>
                  <a:cubicBezTo>
                    <a:pt x="2463" y="5193"/>
                    <a:pt x="2659" y="5032"/>
                    <a:pt x="2856" y="4872"/>
                  </a:cubicBezTo>
                  <a:close/>
                  <a:moveTo>
                    <a:pt x="7102" y="4818"/>
                  </a:moveTo>
                  <a:cubicBezTo>
                    <a:pt x="7334" y="5014"/>
                    <a:pt x="7548" y="5193"/>
                    <a:pt x="7744" y="5371"/>
                  </a:cubicBezTo>
                  <a:cubicBezTo>
                    <a:pt x="7548" y="5550"/>
                    <a:pt x="7334" y="5728"/>
                    <a:pt x="7102" y="5906"/>
                  </a:cubicBezTo>
                  <a:cubicBezTo>
                    <a:pt x="7102" y="5710"/>
                    <a:pt x="7102" y="5532"/>
                    <a:pt x="7102" y="5335"/>
                  </a:cubicBezTo>
                  <a:cubicBezTo>
                    <a:pt x="7102" y="5157"/>
                    <a:pt x="7102" y="4979"/>
                    <a:pt x="7102" y="4818"/>
                  </a:cubicBezTo>
                  <a:close/>
                  <a:moveTo>
                    <a:pt x="5014" y="3551"/>
                  </a:moveTo>
                  <a:cubicBezTo>
                    <a:pt x="5264" y="3658"/>
                    <a:pt x="5514" y="3801"/>
                    <a:pt x="5782" y="3944"/>
                  </a:cubicBezTo>
                  <a:cubicBezTo>
                    <a:pt x="6049" y="4104"/>
                    <a:pt x="6317" y="4265"/>
                    <a:pt x="6549" y="4425"/>
                  </a:cubicBezTo>
                  <a:cubicBezTo>
                    <a:pt x="6585" y="4711"/>
                    <a:pt x="6585" y="5014"/>
                    <a:pt x="6585" y="5318"/>
                  </a:cubicBezTo>
                  <a:cubicBezTo>
                    <a:pt x="6585" y="5657"/>
                    <a:pt x="6567" y="5978"/>
                    <a:pt x="6531" y="6299"/>
                  </a:cubicBezTo>
                  <a:cubicBezTo>
                    <a:pt x="6317" y="6424"/>
                    <a:pt x="6103" y="6567"/>
                    <a:pt x="5853" y="6709"/>
                  </a:cubicBezTo>
                  <a:cubicBezTo>
                    <a:pt x="5585" y="6870"/>
                    <a:pt x="5300" y="7030"/>
                    <a:pt x="5014" y="7155"/>
                  </a:cubicBezTo>
                  <a:cubicBezTo>
                    <a:pt x="4747" y="7030"/>
                    <a:pt x="4461" y="6870"/>
                    <a:pt x="4176" y="6709"/>
                  </a:cubicBezTo>
                  <a:cubicBezTo>
                    <a:pt x="3908" y="6549"/>
                    <a:pt x="3658" y="6388"/>
                    <a:pt x="3409" y="6228"/>
                  </a:cubicBezTo>
                  <a:cubicBezTo>
                    <a:pt x="3391" y="5942"/>
                    <a:pt x="3391" y="5657"/>
                    <a:pt x="3391" y="5318"/>
                  </a:cubicBezTo>
                  <a:cubicBezTo>
                    <a:pt x="3391" y="5032"/>
                    <a:pt x="3391" y="4764"/>
                    <a:pt x="3409" y="4479"/>
                  </a:cubicBezTo>
                  <a:cubicBezTo>
                    <a:pt x="3676" y="4301"/>
                    <a:pt x="3944" y="4122"/>
                    <a:pt x="4265" y="3944"/>
                  </a:cubicBezTo>
                  <a:cubicBezTo>
                    <a:pt x="4515" y="3801"/>
                    <a:pt x="4765" y="3658"/>
                    <a:pt x="5014" y="3551"/>
                  </a:cubicBezTo>
                  <a:close/>
                  <a:moveTo>
                    <a:pt x="6478" y="6959"/>
                  </a:moveTo>
                  <a:cubicBezTo>
                    <a:pt x="6424" y="7227"/>
                    <a:pt x="6388" y="7477"/>
                    <a:pt x="6353" y="7691"/>
                  </a:cubicBezTo>
                  <a:cubicBezTo>
                    <a:pt x="6121" y="7619"/>
                    <a:pt x="5871" y="7530"/>
                    <a:pt x="5639" y="7423"/>
                  </a:cubicBezTo>
                  <a:cubicBezTo>
                    <a:pt x="5800" y="7352"/>
                    <a:pt x="5960" y="7262"/>
                    <a:pt x="6121" y="7155"/>
                  </a:cubicBezTo>
                  <a:cubicBezTo>
                    <a:pt x="6246" y="7102"/>
                    <a:pt x="6371" y="7030"/>
                    <a:pt x="6478" y="6959"/>
                  </a:cubicBezTo>
                  <a:close/>
                  <a:moveTo>
                    <a:pt x="3480" y="6906"/>
                  </a:moveTo>
                  <a:lnTo>
                    <a:pt x="3480" y="6906"/>
                  </a:lnTo>
                  <a:cubicBezTo>
                    <a:pt x="3641" y="7013"/>
                    <a:pt x="3766" y="7084"/>
                    <a:pt x="3926" y="7173"/>
                  </a:cubicBezTo>
                  <a:cubicBezTo>
                    <a:pt x="4069" y="7262"/>
                    <a:pt x="4229" y="7352"/>
                    <a:pt x="4390" y="7423"/>
                  </a:cubicBezTo>
                  <a:cubicBezTo>
                    <a:pt x="4122" y="7530"/>
                    <a:pt x="3873" y="7637"/>
                    <a:pt x="3623" y="7709"/>
                  </a:cubicBezTo>
                  <a:cubicBezTo>
                    <a:pt x="3569" y="7459"/>
                    <a:pt x="3534" y="7191"/>
                    <a:pt x="3480" y="6906"/>
                  </a:cubicBezTo>
                  <a:close/>
                  <a:moveTo>
                    <a:pt x="1910" y="5728"/>
                  </a:moveTo>
                  <a:cubicBezTo>
                    <a:pt x="2213" y="5996"/>
                    <a:pt x="2552" y="6263"/>
                    <a:pt x="2909" y="6531"/>
                  </a:cubicBezTo>
                  <a:cubicBezTo>
                    <a:pt x="2945" y="6995"/>
                    <a:pt x="3016" y="7441"/>
                    <a:pt x="3105" y="7851"/>
                  </a:cubicBezTo>
                  <a:cubicBezTo>
                    <a:pt x="2659" y="7976"/>
                    <a:pt x="2231" y="8030"/>
                    <a:pt x="1856" y="8030"/>
                  </a:cubicBezTo>
                  <a:cubicBezTo>
                    <a:pt x="1375" y="8030"/>
                    <a:pt x="1018" y="7905"/>
                    <a:pt x="911" y="7726"/>
                  </a:cubicBezTo>
                  <a:cubicBezTo>
                    <a:pt x="697" y="7387"/>
                    <a:pt x="1053" y="6602"/>
                    <a:pt x="1910" y="5728"/>
                  </a:cubicBezTo>
                  <a:close/>
                  <a:moveTo>
                    <a:pt x="8137" y="5728"/>
                  </a:moveTo>
                  <a:cubicBezTo>
                    <a:pt x="8976" y="6602"/>
                    <a:pt x="9332" y="7387"/>
                    <a:pt x="9136" y="7726"/>
                  </a:cubicBezTo>
                  <a:cubicBezTo>
                    <a:pt x="9011" y="7923"/>
                    <a:pt x="8672" y="8030"/>
                    <a:pt x="8173" y="8030"/>
                  </a:cubicBezTo>
                  <a:cubicBezTo>
                    <a:pt x="7780" y="8030"/>
                    <a:pt x="7334" y="7958"/>
                    <a:pt x="6870" y="7851"/>
                  </a:cubicBezTo>
                  <a:cubicBezTo>
                    <a:pt x="6941" y="7441"/>
                    <a:pt x="7013" y="7030"/>
                    <a:pt x="7049" y="6584"/>
                  </a:cubicBezTo>
                  <a:cubicBezTo>
                    <a:pt x="7459" y="6299"/>
                    <a:pt x="7816" y="6031"/>
                    <a:pt x="8137" y="5728"/>
                  </a:cubicBezTo>
                  <a:close/>
                  <a:moveTo>
                    <a:pt x="5014" y="7744"/>
                  </a:moveTo>
                  <a:cubicBezTo>
                    <a:pt x="5425" y="7923"/>
                    <a:pt x="5835" y="8083"/>
                    <a:pt x="6210" y="8208"/>
                  </a:cubicBezTo>
                  <a:cubicBezTo>
                    <a:pt x="5871" y="9421"/>
                    <a:pt x="5389" y="10117"/>
                    <a:pt x="4979" y="10117"/>
                  </a:cubicBezTo>
                  <a:cubicBezTo>
                    <a:pt x="4586" y="10117"/>
                    <a:pt x="4069" y="9421"/>
                    <a:pt x="3748" y="8226"/>
                  </a:cubicBezTo>
                  <a:cubicBezTo>
                    <a:pt x="4158" y="8101"/>
                    <a:pt x="4586" y="7940"/>
                    <a:pt x="5014" y="7744"/>
                  </a:cubicBezTo>
                  <a:close/>
                  <a:moveTo>
                    <a:pt x="4979" y="0"/>
                  </a:moveTo>
                  <a:cubicBezTo>
                    <a:pt x="4265" y="0"/>
                    <a:pt x="3605" y="910"/>
                    <a:pt x="3230" y="2302"/>
                  </a:cubicBezTo>
                  <a:cubicBezTo>
                    <a:pt x="2695" y="2159"/>
                    <a:pt x="2213" y="2088"/>
                    <a:pt x="1803" y="2088"/>
                  </a:cubicBezTo>
                  <a:cubicBezTo>
                    <a:pt x="1107" y="2088"/>
                    <a:pt x="590" y="2267"/>
                    <a:pt x="375" y="2659"/>
                  </a:cubicBezTo>
                  <a:cubicBezTo>
                    <a:pt x="1" y="3301"/>
                    <a:pt x="482" y="4318"/>
                    <a:pt x="1517" y="5353"/>
                  </a:cubicBezTo>
                  <a:cubicBezTo>
                    <a:pt x="536" y="6370"/>
                    <a:pt x="72" y="7352"/>
                    <a:pt x="447" y="7976"/>
                  </a:cubicBezTo>
                  <a:cubicBezTo>
                    <a:pt x="661" y="8369"/>
                    <a:pt x="1178" y="8547"/>
                    <a:pt x="1856" y="8547"/>
                  </a:cubicBezTo>
                  <a:cubicBezTo>
                    <a:pt x="2267" y="8547"/>
                    <a:pt x="2731" y="8494"/>
                    <a:pt x="3230" y="8369"/>
                  </a:cubicBezTo>
                  <a:cubicBezTo>
                    <a:pt x="3623" y="9743"/>
                    <a:pt x="4265" y="10653"/>
                    <a:pt x="4979" y="10653"/>
                  </a:cubicBezTo>
                  <a:cubicBezTo>
                    <a:pt x="5693" y="10653"/>
                    <a:pt x="6353" y="9743"/>
                    <a:pt x="6727" y="8369"/>
                  </a:cubicBezTo>
                  <a:cubicBezTo>
                    <a:pt x="7245" y="8494"/>
                    <a:pt x="7727" y="8583"/>
                    <a:pt x="8155" y="8583"/>
                  </a:cubicBezTo>
                  <a:cubicBezTo>
                    <a:pt x="8851" y="8583"/>
                    <a:pt x="9350" y="8387"/>
                    <a:pt x="9582" y="8012"/>
                  </a:cubicBezTo>
                  <a:cubicBezTo>
                    <a:pt x="9939" y="7387"/>
                    <a:pt x="9493" y="6388"/>
                    <a:pt x="8512" y="5389"/>
                  </a:cubicBezTo>
                  <a:cubicBezTo>
                    <a:pt x="9564" y="4336"/>
                    <a:pt x="10046" y="3301"/>
                    <a:pt x="9671" y="2659"/>
                  </a:cubicBezTo>
                  <a:cubicBezTo>
                    <a:pt x="9439" y="2284"/>
                    <a:pt x="8940" y="2106"/>
                    <a:pt x="8244" y="2106"/>
                  </a:cubicBezTo>
                  <a:cubicBezTo>
                    <a:pt x="7798" y="2106"/>
                    <a:pt x="7298" y="2177"/>
                    <a:pt x="6745" y="2320"/>
                  </a:cubicBezTo>
                  <a:cubicBezTo>
                    <a:pt x="6353" y="928"/>
                    <a:pt x="5710" y="0"/>
                    <a:pt x="4979" y="0"/>
                  </a:cubicBezTo>
                  <a:close/>
                </a:path>
              </a:pathLst>
            </a:custGeom>
            <a:solidFill>
              <a:srgbClr val="2525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5" name="Google Shape;495;p26"/>
          <p:cNvSpPr txBox="1"/>
          <p:nvPr/>
        </p:nvSpPr>
        <p:spPr>
          <a:xfrm>
            <a:off x="1461900" y="1222025"/>
            <a:ext cx="440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https://poloclub.github.io/ganlab/</a:t>
            </a:r>
            <a:r>
              <a:rPr lang="en"/>
              <a:t> </a:t>
            </a:r>
            <a:endParaRPr/>
          </a:p>
        </p:txBody>
      </p:sp>
      <p:pic>
        <p:nvPicPr>
          <p:cNvPr id="496" name="Google Shape;496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51025" y="1774625"/>
            <a:ext cx="5220173" cy="2827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2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effectLst>
            <a:outerShdw blurRad="285750" rotWithShape="0" algn="bl" dir="2760000" dist="257175">
              <a:srgbClr val="000000">
                <a:alpha val="20000"/>
              </a:srgbClr>
            </a:outerShdw>
          </a:effectLst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5000">
                <a:latin typeface="Barlow Black"/>
                <a:ea typeface="Barlow Black"/>
                <a:cs typeface="Barlow Black"/>
                <a:sym typeface="Barlow Black"/>
              </a:rPr>
              <a:t>DC-Art-</a:t>
            </a:r>
            <a:r>
              <a:rPr lang="en" sz="5000">
                <a:latin typeface="Barlow Black"/>
                <a:ea typeface="Barlow Black"/>
                <a:cs typeface="Barlow Black"/>
                <a:sym typeface="Barlow Black"/>
              </a:rPr>
              <a:t>GANS</a:t>
            </a:r>
            <a:endParaRPr sz="5700"/>
          </a:p>
        </p:txBody>
      </p:sp>
      <p:grpSp>
        <p:nvGrpSpPr>
          <p:cNvPr id="502" name="Google Shape;502;p27"/>
          <p:cNvGrpSpPr/>
          <p:nvPr/>
        </p:nvGrpSpPr>
        <p:grpSpPr>
          <a:xfrm>
            <a:off x="5242844" y="1071574"/>
            <a:ext cx="3606077" cy="3483227"/>
            <a:chOff x="5242844" y="1071574"/>
            <a:chExt cx="3606077" cy="3483227"/>
          </a:xfrm>
        </p:grpSpPr>
        <p:sp>
          <p:nvSpPr>
            <p:cNvPr id="503" name="Google Shape;503;p27"/>
            <p:cNvSpPr/>
            <p:nvPr/>
          </p:nvSpPr>
          <p:spPr>
            <a:xfrm>
              <a:off x="6029644" y="3164768"/>
              <a:ext cx="1086000" cy="1094100"/>
            </a:xfrm>
            <a:prstGeom prst="roundRect">
              <a:avLst>
                <a:gd fmla="val 4717" name="adj"/>
              </a:avLst>
            </a:prstGeom>
            <a:gradFill>
              <a:gsLst>
                <a:gs pos="0">
                  <a:srgbClr val="FFFFFF"/>
                </a:gs>
                <a:gs pos="100000">
                  <a:srgbClr val="D9D9D9"/>
                </a:gs>
              </a:gsLst>
              <a:lin ang="18900732" scaled="0"/>
            </a:gradFill>
            <a:ln cap="flat" cmpd="sng" w="9525">
              <a:solidFill>
                <a:srgbClr val="FFFFFF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292100" sx="108000" rotWithShape="0" algn="tl" dir="2700000" dist="254000" sy="108000">
                <a:srgbClr val="000000">
                  <a:alpha val="149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4" name="Google Shape;504;p27"/>
            <p:cNvSpPr/>
            <p:nvPr/>
          </p:nvSpPr>
          <p:spPr>
            <a:xfrm>
              <a:off x="6621379" y="3689901"/>
              <a:ext cx="861000" cy="864900"/>
            </a:xfrm>
            <a:prstGeom prst="roundRect">
              <a:avLst>
                <a:gd fmla="val 4717" name="adj"/>
              </a:avLst>
            </a:prstGeom>
            <a:gradFill>
              <a:gsLst>
                <a:gs pos="0">
                  <a:srgbClr val="FFFFFF"/>
                </a:gs>
                <a:gs pos="100000">
                  <a:srgbClr val="D9D9D9"/>
                </a:gs>
              </a:gsLst>
              <a:lin ang="18900732" scaled="0"/>
            </a:gradFill>
            <a:ln cap="flat" cmpd="sng" w="9525">
              <a:solidFill>
                <a:srgbClr val="FFFFFF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292100" sx="108000" rotWithShape="0" algn="tl" dir="2700000" dist="254000" sy="108000">
                <a:srgbClr val="000000">
                  <a:alpha val="149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5" name="Google Shape;505;p27"/>
            <p:cNvSpPr/>
            <p:nvPr/>
          </p:nvSpPr>
          <p:spPr>
            <a:xfrm>
              <a:off x="5242844" y="3836410"/>
              <a:ext cx="636000" cy="642300"/>
            </a:xfrm>
            <a:prstGeom prst="roundRect">
              <a:avLst>
                <a:gd fmla="val 4717" name="adj"/>
              </a:avLst>
            </a:prstGeom>
            <a:gradFill>
              <a:gsLst>
                <a:gs pos="0">
                  <a:srgbClr val="FFFFFF"/>
                </a:gs>
                <a:gs pos="100000">
                  <a:srgbClr val="D9D9D9"/>
                </a:gs>
              </a:gsLst>
              <a:lin ang="18900732" scaled="0"/>
            </a:gradFill>
            <a:ln cap="flat" cmpd="sng" w="9525">
              <a:solidFill>
                <a:srgbClr val="FFFFFF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292100" sx="108000" rotWithShape="0" algn="tl" dir="2700000" dist="254000" sy="108000">
                <a:srgbClr val="000000">
                  <a:alpha val="149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6" name="Google Shape;506;p27"/>
            <p:cNvSpPr/>
            <p:nvPr/>
          </p:nvSpPr>
          <p:spPr>
            <a:xfrm flipH="1">
              <a:off x="5993456" y="1071574"/>
              <a:ext cx="1966800" cy="460500"/>
            </a:xfrm>
            <a:prstGeom prst="roundRect">
              <a:avLst>
                <a:gd fmla="val 4717" name="adj"/>
              </a:avLst>
            </a:prstGeom>
            <a:gradFill>
              <a:gsLst>
                <a:gs pos="0">
                  <a:srgbClr val="FFFFFF"/>
                </a:gs>
                <a:gs pos="100000">
                  <a:srgbClr val="D9D9D9"/>
                </a:gs>
              </a:gsLst>
              <a:lin ang="18900732" scaled="0"/>
            </a:gradFill>
            <a:ln cap="flat" cmpd="sng" w="9525">
              <a:solidFill>
                <a:srgbClr val="FFFFFF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292100" sx="108000" rotWithShape="0" algn="tl" dir="2700000" dist="254000" sy="108000">
                <a:srgbClr val="000000">
                  <a:alpha val="149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7" name="Google Shape;507;p27"/>
            <p:cNvSpPr/>
            <p:nvPr/>
          </p:nvSpPr>
          <p:spPr>
            <a:xfrm flipH="1">
              <a:off x="7521033" y="2661875"/>
              <a:ext cx="544800" cy="546000"/>
            </a:xfrm>
            <a:prstGeom prst="roundRect">
              <a:avLst>
                <a:gd fmla="val 4717" name="adj"/>
              </a:avLst>
            </a:prstGeom>
            <a:gradFill>
              <a:gsLst>
                <a:gs pos="0">
                  <a:srgbClr val="FFFFFF"/>
                </a:gs>
                <a:gs pos="100000">
                  <a:srgbClr val="D9D9D9"/>
                </a:gs>
              </a:gsLst>
              <a:lin ang="18900732" scaled="0"/>
            </a:gradFill>
            <a:ln cap="flat" cmpd="sng" w="9525">
              <a:solidFill>
                <a:srgbClr val="FFFFFF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292100" sx="108000" rotWithShape="0" algn="tl" dir="2700000" dist="254000" sy="108000">
                <a:srgbClr val="000000">
                  <a:alpha val="149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8" name="Google Shape;508;p27"/>
            <p:cNvSpPr/>
            <p:nvPr/>
          </p:nvSpPr>
          <p:spPr>
            <a:xfrm flipH="1">
              <a:off x="7677121" y="3304496"/>
              <a:ext cx="1171800" cy="1174200"/>
            </a:xfrm>
            <a:prstGeom prst="roundRect">
              <a:avLst>
                <a:gd fmla="val 4717" name="adj"/>
              </a:avLst>
            </a:prstGeom>
            <a:gradFill>
              <a:gsLst>
                <a:gs pos="0">
                  <a:srgbClr val="FFFFFF"/>
                </a:gs>
                <a:gs pos="100000">
                  <a:srgbClr val="D9D9D9"/>
                </a:gs>
              </a:gsLst>
              <a:lin ang="18900732" scaled="0"/>
            </a:gradFill>
            <a:ln cap="flat" cmpd="sng" w="9525">
              <a:solidFill>
                <a:srgbClr val="FFFFFF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292100" sx="108000" rotWithShape="0" algn="tl" dir="2700000" dist="254000" sy="108000">
                <a:srgbClr val="000000">
                  <a:alpha val="149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09" name="Google Shape;509;p27"/>
          <p:cNvSpPr/>
          <p:nvPr/>
        </p:nvSpPr>
        <p:spPr>
          <a:xfrm flipH="1">
            <a:off x="311708" y="335400"/>
            <a:ext cx="544800" cy="546000"/>
          </a:xfrm>
          <a:prstGeom prst="roundRect">
            <a:avLst>
              <a:gd fmla="val 4717" name="adj"/>
            </a:avLst>
          </a:prstGeom>
          <a:gradFill>
            <a:gsLst>
              <a:gs pos="0">
                <a:srgbClr val="FFFFFF"/>
              </a:gs>
              <a:gs pos="100000">
                <a:srgbClr val="D9D9D9"/>
              </a:gs>
            </a:gsLst>
            <a:lin ang="18900732" scaled="0"/>
          </a:gradFill>
          <a:ln cap="flat" cmpd="sng" w="9525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292100" sx="108000" rotWithShape="0" algn="tl" dir="2700000" dist="254000" sy="108000">
              <a:srgbClr val="000000">
                <a:alpha val="149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28"/>
          <p:cNvSpPr txBox="1"/>
          <p:nvPr>
            <p:ph type="title"/>
          </p:nvPr>
        </p:nvSpPr>
        <p:spPr>
          <a:xfrm>
            <a:off x="3879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0555"/>
              <a:buFont typeface="Arial"/>
              <a:buNone/>
            </a:pPr>
            <a:r>
              <a:rPr lang="en" sz="3600">
                <a:latin typeface="Barlow Black"/>
                <a:ea typeface="Barlow Black"/>
                <a:cs typeface="Barlow Black"/>
                <a:sym typeface="Barlow Black"/>
              </a:rPr>
              <a:t>DC-Art-GANs</a:t>
            </a:r>
            <a:endParaRPr/>
          </a:p>
        </p:txBody>
      </p:sp>
      <p:sp>
        <p:nvSpPr>
          <p:cNvPr id="515" name="Google Shape;515;p28"/>
          <p:cNvSpPr txBox="1"/>
          <p:nvPr/>
        </p:nvSpPr>
        <p:spPr>
          <a:xfrm>
            <a:off x="578675" y="1089575"/>
            <a:ext cx="8448000" cy="30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200"/>
              <a:buFont typeface="Roboto"/>
              <a:buChar char="●"/>
            </a:pPr>
            <a:r>
              <a:rPr lang="en" sz="2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Deep Convolutional Art GANs</a:t>
            </a:r>
            <a:endParaRPr sz="22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200"/>
              <a:buFont typeface="Roboto"/>
              <a:buChar char="●"/>
            </a:pPr>
            <a:r>
              <a:rPr b="1" lang="en" sz="2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Main Focus: Generate Realistic Images.</a:t>
            </a:r>
            <a:endParaRPr b="1" sz="22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200"/>
              <a:buFont typeface="Roboto"/>
              <a:buChar char="●"/>
            </a:pPr>
            <a:r>
              <a:rPr lang="en" sz="2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GAN is a model.</a:t>
            </a:r>
            <a:endParaRPr sz="22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200"/>
              <a:buFont typeface="Roboto"/>
              <a:buChar char="●"/>
            </a:pPr>
            <a:r>
              <a:rPr lang="en" sz="2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DC-Art-GAN is implementing this model with Deep-Convolutional Architecture.</a:t>
            </a:r>
            <a:endParaRPr sz="22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200"/>
              <a:buFont typeface="Roboto"/>
              <a:buChar char="●"/>
            </a:pPr>
            <a:r>
              <a:rPr lang="en" sz="2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Only the </a:t>
            </a:r>
            <a:r>
              <a:rPr lang="en" sz="2200">
                <a:solidFill>
                  <a:srgbClr val="674EA7"/>
                </a:solidFill>
                <a:latin typeface="Roboto"/>
                <a:ea typeface="Roboto"/>
                <a:cs typeface="Roboto"/>
                <a:sym typeface="Roboto"/>
              </a:rPr>
              <a:t>Generator</a:t>
            </a:r>
            <a:r>
              <a:rPr lang="en" sz="2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 and </a:t>
            </a:r>
            <a:r>
              <a:rPr lang="en" sz="2200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rPr>
              <a:t>Discriminator</a:t>
            </a:r>
            <a:r>
              <a:rPr lang="en" sz="2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 is of specific type.</a:t>
            </a:r>
            <a:endParaRPr sz="22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200"/>
              <a:buFont typeface="Roboto"/>
              <a:buChar char="●"/>
            </a:pPr>
            <a:r>
              <a:rPr lang="en" sz="2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Principle of GAN stays same. </a:t>
            </a:r>
            <a:endParaRPr sz="22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29"/>
          <p:cNvSpPr txBox="1"/>
          <p:nvPr>
            <p:ph type="title"/>
          </p:nvPr>
        </p:nvSpPr>
        <p:spPr>
          <a:xfrm>
            <a:off x="3879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0555"/>
              <a:buFont typeface="Arial"/>
              <a:buNone/>
            </a:pPr>
            <a:r>
              <a:rPr lang="en" sz="3600">
                <a:latin typeface="Barlow Black"/>
                <a:ea typeface="Barlow Black"/>
                <a:cs typeface="Barlow Black"/>
                <a:sym typeface="Barlow Black"/>
              </a:rPr>
              <a:t>Prerequisites</a:t>
            </a:r>
            <a:endParaRPr/>
          </a:p>
        </p:txBody>
      </p:sp>
      <p:grpSp>
        <p:nvGrpSpPr>
          <p:cNvPr id="521" name="Google Shape;521;p29"/>
          <p:cNvGrpSpPr/>
          <p:nvPr/>
        </p:nvGrpSpPr>
        <p:grpSpPr>
          <a:xfrm>
            <a:off x="182834" y="430713"/>
            <a:ext cx="229204" cy="281457"/>
            <a:chOff x="4518575" y="2506200"/>
            <a:chExt cx="206100" cy="265450"/>
          </a:xfrm>
        </p:grpSpPr>
        <p:sp>
          <p:nvSpPr>
            <p:cNvPr id="522" name="Google Shape;522;p29"/>
            <p:cNvSpPr/>
            <p:nvPr/>
          </p:nvSpPr>
          <p:spPr>
            <a:xfrm>
              <a:off x="4518575" y="2506200"/>
              <a:ext cx="206100" cy="265450"/>
            </a:xfrm>
            <a:custGeom>
              <a:rect b="b" l="l" r="r" t="t"/>
              <a:pathLst>
                <a:path extrusionOk="0" h="10618" w="8244">
                  <a:moveTo>
                    <a:pt x="7440" y="786"/>
                  </a:moveTo>
                  <a:lnTo>
                    <a:pt x="7440" y="9832"/>
                  </a:lnTo>
                  <a:lnTo>
                    <a:pt x="803" y="9832"/>
                  </a:lnTo>
                  <a:lnTo>
                    <a:pt x="803" y="786"/>
                  </a:lnTo>
                  <a:close/>
                  <a:moveTo>
                    <a:pt x="0" y="1"/>
                  </a:moveTo>
                  <a:lnTo>
                    <a:pt x="0" y="10617"/>
                  </a:lnTo>
                  <a:lnTo>
                    <a:pt x="8243" y="10617"/>
                  </a:lnTo>
                  <a:lnTo>
                    <a:pt x="8243" y="1"/>
                  </a:lnTo>
                  <a:close/>
                </a:path>
              </a:pathLst>
            </a:custGeom>
            <a:solidFill>
              <a:srgbClr val="2525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29"/>
            <p:cNvSpPr/>
            <p:nvPr/>
          </p:nvSpPr>
          <p:spPr>
            <a:xfrm>
              <a:off x="4628300" y="2555725"/>
              <a:ext cx="56225" cy="13400"/>
            </a:xfrm>
            <a:custGeom>
              <a:rect b="b" l="l" r="r" t="t"/>
              <a:pathLst>
                <a:path extrusionOk="0" h="536" w="2249">
                  <a:moveTo>
                    <a:pt x="0" y="0"/>
                  </a:moveTo>
                  <a:lnTo>
                    <a:pt x="0" y="536"/>
                  </a:lnTo>
                  <a:lnTo>
                    <a:pt x="2249" y="536"/>
                  </a:lnTo>
                  <a:lnTo>
                    <a:pt x="2249" y="0"/>
                  </a:lnTo>
                  <a:close/>
                </a:path>
              </a:pathLst>
            </a:custGeom>
            <a:solidFill>
              <a:srgbClr val="2525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29"/>
            <p:cNvSpPr/>
            <p:nvPr/>
          </p:nvSpPr>
          <p:spPr>
            <a:xfrm>
              <a:off x="4628300" y="2608800"/>
              <a:ext cx="56225" cy="13425"/>
            </a:xfrm>
            <a:custGeom>
              <a:rect b="b" l="l" r="r" t="t"/>
              <a:pathLst>
                <a:path extrusionOk="0" h="537" w="2249">
                  <a:moveTo>
                    <a:pt x="0" y="1"/>
                  </a:moveTo>
                  <a:lnTo>
                    <a:pt x="0" y="536"/>
                  </a:lnTo>
                  <a:lnTo>
                    <a:pt x="2249" y="536"/>
                  </a:lnTo>
                  <a:lnTo>
                    <a:pt x="2249" y="1"/>
                  </a:lnTo>
                  <a:close/>
                </a:path>
              </a:pathLst>
            </a:custGeom>
            <a:solidFill>
              <a:srgbClr val="2525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29"/>
            <p:cNvSpPr/>
            <p:nvPr/>
          </p:nvSpPr>
          <p:spPr>
            <a:xfrm>
              <a:off x="4628300" y="2715425"/>
              <a:ext cx="56225" cy="13400"/>
            </a:xfrm>
            <a:custGeom>
              <a:rect b="b" l="l" r="r" t="t"/>
              <a:pathLst>
                <a:path extrusionOk="0" h="536" w="2249">
                  <a:moveTo>
                    <a:pt x="0" y="0"/>
                  </a:moveTo>
                  <a:lnTo>
                    <a:pt x="0" y="535"/>
                  </a:lnTo>
                  <a:lnTo>
                    <a:pt x="2249" y="535"/>
                  </a:lnTo>
                  <a:lnTo>
                    <a:pt x="2249" y="0"/>
                  </a:lnTo>
                  <a:close/>
                </a:path>
              </a:pathLst>
            </a:custGeom>
            <a:solidFill>
              <a:srgbClr val="2525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29"/>
            <p:cNvSpPr/>
            <p:nvPr/>
          </p:nvSpPr>
          <p:spPr>
            <a:xfrm>
              <a:off x="4628300" y="2662325"/>
              <a:ext cx="56225" cy="12975"/>
            </a:xfrm>
            <a:custGeom>
              <a:rect b="b" l="l" r="r" t="t"/>
              <a:pathLst>
                <a:path extrusionOk="0" h="519" w="2249">
                  <a:moveTo>
                    <a:pt x="0" y="1"/>
                  </a:moveTo>
                  <a:lnTo>
                    <a:pt x="0" y="518"/>
                  </a:lnTo>
                  <a:lnTo>
                    <a:pt x="2249" y="518"/>
                  </a:lnTo>
                  <a:lnTo>
                    <a:pt x="2249" y="1"/>
                  </a:lnTo>
                  <a:close/>
                </a:path>
              </a:pathLst>
            </a:custGeom>
            <a:solidFill>
              <a:srgbClr val="2525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29"/>
            <p:cNvSpPr/>
            <p:nvPr/>
          </p:nvSpPr>
          <p:spPr>
            <a:xfrm>
              <a:off x="4558275" y="2539225"/>
              <a:ext cx="49525" cy="40600"/>
            </a:xfrm>
            <a:custGeom>
              <a:rect b="b" l="l" r="r" t="t"/>
              <a:pathLst>
                <a:path extrusionOk="0" h="1624" w="1981">
                  <a:moveTo>
                    <a:pt x="1606" y="0"/>
                  </a:moveTo>
                  <a:lnTo>
                    <a:pt x="732" y="875"/>
                  </a:lnTo>
                  <a:lnTo>
                    <a:pt x="375" y="536"/>
                  </a:lnTo>
                  <a:lnTo>
                    <a:pt x="0" y="910"/>
                  </a:lnTo>
                  <a:lnTo>
                    <a:pt x="732" y="1624"/>
                  </a:lnTo>
                  <a:lnTo>
                    <a:pt x="1981" y="375"/>
                  </a:lnTo>
                  <a:lnTo>
                    <a:pt x="1606" y="0"/>
                  </a:lnTo>
                  <a:close/>
                </a:path>
              </a:pathLst>
            </a:custGeom>
            <a:solidFill>
              <a:srgbClr val="2525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29"/>
            <p:cNvSpPr/>
            <p:nvPr/>
          </p:nvSpPr>
          <p:spPr>
            <a:xfrm>
              <a:off x="4558275" y="2592300"/>
              <a:ext cx="49525" cy="40625"/>
            </a:xfrm>
            <a:custGeom>
              <a:rect b="b" l="l" r="r" t="t"/>
              <a:pathLst>
                <a:path extrusionOk="0" h="1625" w="1981">
                  <a:moveTo>
                    <a:pt x="1606" y="1"/>
                  </a:moveTo>
                  <a:lnTo>
                    <a:pt x="732" y="893"/>
                  </a:lnTo>
                  <a:lnTo>
                    <a:pt x="375" y="536"/>
                  </a:lnTo>
                  <a:lnTo>
                    <a:pt x="0" y="911"/>
                  </a:lnTo>
                  <a:lnTo>
                    <a:pt x="732" y="1624"/>
                  </a:lnTo>
                  <a:lnTo>
                    <a:pt x="1981" y="375"/>
                  </a:lnTo>
                  <a:lnTo>
                    <a:pt x="1606" y="1"/>
                  </a:lnTo>
                  <a:close/>
                </a:path>
              </a:pathLst>
            </a:custGeom>
            <a:solidFill>
              <a:srgbClr val="2525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29"/>
            <p:cNvSpPr/>
            <p:nvPr/>
          </p:nvSpPr>
          <p:spPr>
            <a:xfrm>
              <a:off x="4558275" y="2645375"/>
              <a:ext cx="49525" cy="41075"/>
            </a:xfrm>
            <a:custGeom>
              <a:rect b="b" l="l" r="r" t="t"/>
              <a:pathLst>
                <a:path extrusionOk="0" h="1643" w="1981">
                  <a:moveTo>
                    <a:pt x="1606" y="1"/>
                  </a:moveTo>
                  <a:lnTo>
                    <a:pt x="732" y="893"/>
                  </a:lnTo>
                  <a:lnTo>
                    <a:pt x="375" y="536"/>
                  </a:lnTo>
                  <a:lnTo>
                    <a:pt x="0" y="911"/>
                  </a:lnTo>
                  <a:lnTo>
                    <a:pt x="732" y="1642"/>
                  </a:lnTo>
                  <a:lnTo>
                    <a:pt x="1981" y="376"/>
                  </a:lnTo>
                  <a:lnTo>
                    <a:pt x="1606" y="1"/>
                  </a:lnTo>
                  <a:close/>
                </a:path>
              </a:pathLst>
            </a:custGeom>
            <a:solidFill>
              <a:srgbClr val="2525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29"/>
            <p:cNvSpPr/>
            <p:nvPr/>
          </p:nvSpPr>
          <p:spPr>
            <a:xfrm>
              <a:off x="4558275" y="2698025"/>
              <a:ext cx="49525" cy="40600"/>
            </a:xfrm>
            <a:custGeom>
              <a:rect b="b" l="l" r="r" t="t"/>
              <a:pathLst>
                <a:path extrusionOk="0" h="1624" w="1981">
                  <a:moveTo>
                    <a:pt x="1606" y="0"/>
                  </a:moveTo>
                  <a:lnTo>
                    <a:pt x="732" y="875"/>
                  </a:lnTo>
                  <a:lnTo>
                    <a:pt x="375" y="536"/>
                  </a:lnTo>
                  <a:lnTo>
                    <a:pt x="0" y="910"/>
                  </a:lnTo>
                  <a:lnTo>
                    <a:pt x="732" y="1624"/>
                  </a:lnTo>
                  <a:lnTo>
                    <a:pt x="1981" y="375"/>
                  </a:lnTo>
                  <a:lnTo>
                    <a:pt x="1606" y="0"/>
                  </a:lnTo>
                  <a:close/>
                </a:path>
              </a:pathLst>
            </a:custGeom>
            <a:solidFill>
              <a:srgbClr val="2525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31" name="Google Shape;531;p29"/>
          <p:cNvSpPr txBox="1"/>
          <p:nvPr/>
        </p:nvSpPr>
        <p:spPr>
          <a:xfrm>
            <a:off x="1188275" y="1622975"/>
            <a:ext cx="5716500" cy="21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Images as Input?</a:t>
            </a:r>
            <a:endParaRPr sz="22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Convolution?</a:t>
            </a:r>
            <a:endParaRPr sz="22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532" name="Google Shape;532;p29"/>
          <p:cNvGrpSpPr/>
          <p:nvPr/>
        </p:nvGrpSpPr>
        <p:grpSpPr>
          <a:xfrm>
            <a:off x="845095" y="1751636"/>
            <a:ext cx="260517" cy="281432"/>
            <a:chOff x="968775" y="1180050"/>
            <a:chExt cx="262750" cy="262775"/>
          </a:xfrm>
        </p:grpSpPr>
        <p:sp>
          <p:nvSpPr>
            <p:cNvPr id="533" name="Google Shape;533;p29"/>
            <p:cNvSpPr/>
            <p:nvPr/>
          </p:nvSpPr>
          <p:spPr>
            <a:xfrm>
              <a:off x="1061550" y="1180050"/>
              <a:ext cx="169975" cy="169550"/>
            </a:xfrm>
            <a:custGeom>
              <a:rect b="b" l="l" r="r" t="t"/>
              <a:pathLst>
                <a:path extrusionOk="0" h="6782" w="6799">
                  <a:moveTo>
                    <a:pt x="5478" y="1"/>
                  </a:moveTo>
                  <a:lnTo>
                    <a:pt x="4015" y="1464"/>
                  </a:lnTo>
                  <a:lnTo>
                    <a:pt x="4086" y="2160"/>
                  </a:lnTo>
                  <a:lnTo>
                    <a:pt x="1963" y="4283"/>
                  </a:lnTo>
                  <a:cubicBezTo>
                    <a:pt x="1785" y="4194"/>
                    <a:pt x="1571" y="4122"/>
                    <a:pt x="1339" y="4122"/>
                  </a:cubicBezTo>
                  <a:cubicBezTo>
                    <a:pt x="607" y="4122"/>
                    <a:pt x="1" y="4729"/>
                    <a:pt x="1" y="5461"/>
                  </a:cubicBezTo>
                  <a:cubicBezTo>
                    <a:pt x="1" y="6192"/>
                    <a:pt x="607" y="6781"/>
                    <a:pt x="1339" y="6781"/>
                  </a:cubicBezTo>
                  <a:cubicBezTo>
                    <a:pt x="2070" y="6781"/>
                    <a:pt x="2677" y="6192"/>
                    <a:pt x="2677" y="5461"/>
                  </a:cubicBezTo>
                  <a:cubicBezTo>
                    <a:pt x="2677" y="5229"/>
                    <a:pt x="2606" y="5032"/>
                    <a:pt x="2516" y="4854"/>
                  </a:cubicBezTo>
                  <a:lnTo>
                    <a:pt x="4657" y="2713"/>
                  </a:lnTo>
                  <a:lnTo>
                    <a:pt x="5335" y="2784"/>
                  </a:lnTo>
                  <a:lnTo>
                    <a:pt x="6799" y="1321"/>
                  </a:lnTo>
                  <a:lnTo>
                    <a:pt x="5603" y="1196"/>
                  </a:lnTo>
                  <a:lnTo>
                    <a:pt x="5478" y="1"/>
                  </a:lnTo>
                  <a:close/>
                </a:path>
              </a:pathLst>
            </a:custGeom>
            <a:solidFill>
              <a:srgbClr val="2525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29"/>
            <p:cNvSpPr/>
            <p:nvPr/>
          </p:nvSpPr>
          <p:spPr>
            <a:xfrm>
              <a:off x="968775" y="1189875"/>
              <a:ext cx="252950" cy="252950"/>
            </a:xfrm>
            <a:custGeom>
              <a:rect b="b" l="l" r="r" t="t"/>
              <a:pathLst>
                <a:path extrusionOk="0" h="10118" w="10118">
                  <a:moveTo>
                    <a:pt x="5050" y="0"/>
                  </a:moveTo>
                  <a:cubicBezTo>
                    <a:pt x="2266" y="0"/>
                    <a:pt x="0" y="2266"/>
                    <a:pt x="0" y="5068"/>
                  </a:cubicBezTo>
                  <a:cubicBezTo>
                    <a:pt x="0" y="7851"/>
                    <a:pt x="2266" y="10117"/>
                    <a:pt x="5050" y="10117"/>
                  </a:cubicBezTo>
                  <a:cubicBezTo>
                    <a:pt x="7851" y="10117"/>
                    <a:pt x="10117" y="7851"/>
                    <a:pt x="10117" y="5068"/>
                  </a:cubicBezTo>
                  <a:cubicBezTo>
                    <a:pt x="10117" y="4193"/>
                    <a:pt x="9903" y="3390"/>
                    <a:pt x="9510" y="2695"/>
                  </a:cubicBezTo>
                  <a:lnTo>
                    <a:pt x="9421" y="2766"/>
                  </a:lnTo>
                  <a:lnTo>
                    <a:pt x="9243" y="2962"/>
                  </a:lnTo>
                  <a:lnTo>
                    <a:pt x="9011" y="2927"/>
                  </a:lnTo>
                  <a:lnTo>
                    <a:pt x="8725" y="2891"/>
                  </a:lnTo>
                  <a:lnTo>
                    <a:pt x="8725" y="2891"/>
                  </a:lnTo>
                  <a:cubicBezTo>
                    <a:pt x="9100" y="3533"/>
                    <a:pt x="9314" y="4265"/>
                    <a:pt x="9314" y="5068"/>
                  </a:cubicBezTo>
                  <a:cubicBezTo>
                    <a:pt x="9314" y="7405"/>
                    <a:pt x="7405" y="9314"/>
                    <a:pt x="5050" y="9314"/>
                  </a:cubicBezTo>
                  <a:cubicBezTo>
                    <a:pt x="2712" y="9314"/>
                    <a:pt x="803" y="7405"/>
                    <a:pt x="803" y="5068"/>
                  </a:cubicBezTo>
                  <a:cubicBezTo>
                    <a:pt x="803" y="2730"/>
                    <a:pt x="2712" y="803"/>
                    <a:pt x="5050" y="803"/>
                  </a:cubicBezTo>
                  <a:cubicBezTo>
                    <a:pt x="5853" y="803"/>
                    <a:pt x="6584" y="1017"/>
                    <a:pt x="7227" y="1392"/>
                  </a:cubicBezTo>
                  <a:lnTo>
                    <a:pt x="7209" y="1142"/>
                  </a:lnTo>
                  <a:lnTo>
                    <a:pt x="7155" y="875"/>
                  </a:lnTo>
                  <a:lnTo>
                    <a:pt x="7351" y="678"/>
                  </a:lnTo>
                  <a:lnTo>
                    <a:pt x="7441" y="589"/>
                  </a:lnTo>
                  <a:cubicBezTo>
                    <a:pt x="6727" y="214"/>
                    <a:pt x="5924" y="0"/>
                    <a:pt x="5050" y="0"/>
                  </a:cubicBezTo>
                  <a:close/>
                </a:path>
              </a:pathLst>
            </a:custGeom>
            <a:solidFill>
              <a:srgbClr val="2525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29"/>
            <p:cNvSpPr/>
            <p:nvPr/>
          </p:nvSpPr>
          <p:spPr>
            <a:xfrm>
              <a:off x="1015150" y="1236700"/>
              <a:ext cx="160175" cy="159725"/>
            </a:xfrm>
            <a:custGeom>
              <a:rect b="b" l="l" r="r" t="t"/>
              <a:pathLst>
                <a:path extrusionOk="0" h="6389" w="6407">
                  <a:moveTo>
                    <a:pt x="3195" y="1"/>
                  </a:moveTo>
                  <a:cubicBezTo>
                    <a:pt x="1446" y="1"/>
                    <a:pt x="1" y="1428"/>
                    <a:pt x="1" y="3195"/>
                  </a:cubicBezTo>
                  <a:cubicBezTo>
                    <a:pt x="1" y="4943"/>
                    <a:pt x="1446" y="6388"/>
                    <a:pt x="3195" y="6388"/>
                  </a:cubicBezTo>
                  <a:cubicBezTo>
                    <a:pt x="4961" y="6388"/>
                    <a:pt x="6406" y="4943"/>
                    <a:pt x="6406" y="3195"/>
                  </a:cubicBezTo>
                  <a:cubicBezTo>
                    <a:pt x="6406" y="2642"/>
                    <a:pt x="6264" y="2142"/>
                    <a:pt x="6032" y="1696"/>
                  </a:cubicBezTo>
                  <a:lnTo>
                    <a:pt x="5425" y="2285"/>
                  </a:lnTo>
                  <a:cubicBezTo>
                    <a:pt x="5550" y="2570"/>
                    <a:pt x="5603" y="2873"/>
                    <a:pt x="5603" y="3195"/>
                  </a:cubicBezTo>
                  <a:cubicBezTo>
                    <a:pt x="5603" y="4515"/>
                    <a:pt x="4533" y="5586"/>
                    <a:pt x="3195" y="5586"/>
                  </a:cubicBezTo>
                  <a:cubicBezTo>
                    <a:pt x="1892" y="5586"/>
                    <a:pt x="804" y="4515"/>
                    <a:pt x="804" y="3195"/>
                  </a:cubicBezTo>
                  <a:cubicBezTo>
                    <a:pt x="804" y="1874"/>
                    <a:pt x="1892" y="786"/>
                    <a:pt x="3195" y="786"/>
                  </a:cubicBezTo>
                  <a:cubicBezTo>
                    <a:pt x="3534" y="786"/>
                    <a:pt x="3837" y="857"/>
                    <a:pt x="4105" y="964"/>
                  </a:cubicBezTo>
                  <a:lnTo>
                    <a:pt x="4711" y="376"/>
                  </a:lnTo>
                  <a:cubicBezTo>
                    <a:pt x="4265" y="126"/>
                    <a:pt x="3748" y="1"/>
                    <a:pt x="3195" y="1"/>
                  </a:cubicBezTo>
                  <a:close/>
                </a:path>
              </a:pathLst>
            </a:custGeom>
            <a:solidFill>
              <a:srgbClr val="2525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36" name="Google Shape;536;p29"/>
          <p:cNvGrpSpPr/>
          <p:nvPr/>
        </p:nvGrpSpPr>
        <p:grpSpPr>
          <a:xfrm>
            <a:off x="845095" y="2437436"/>
            <a:ext cx="260517" cy="281432"/>
            <a:chOff x="968775" y="1180050"/>
            <a:chExt cx="262750" cy="262775"/>
          </a:xfrm>
        </p:grpSpPr>
        <p:sp>
          <p:nvSpPr>
            <p:cNvPr id="537" name="Google Shape;537;p29"/>
            <p:cNvSpPr/>
            <p:nvPr/>
          </p:nvSpPr>
          <p:spPr>
            <a:xfrm>
              <a:off x="1061550" y="1180050"/>
              <a:ext cx="169975" cy="169550"/>
            </a:xfrm>
            <a:custGeom>
              <a:rect b="b" l="l" r="r" t="t"/>
              <a:pathLst>
                <a:path extrusionOk="0" h="6782" w="6799">
                  <a:moveTo>
                    <a:pt x="5478" y="1"/>
                  </a:moveTo>
                  <a:lnTo>
                    <a:pt x="4015" y="1464"/>
                  </a:lnTo>
                  <a:lnTo>
                    <a:pt x="4086" y="2160"/>
                  </a:lnTo>
                  <a:lnTo>
                    <a:pt x="1963" y="4283"/>
                  </a:lnTo>
                  <a:cubicBezTo>
                    <a:pt x="1785" y="4194"/>
                    <a:pt x="1571" y="4122"/>
                    <a:pt x="1339" y="4122"/>
                  </a:cubicBezTo>
                  <a:cubicBezTo>
                    <a:pt x="607" y="4122"/>
                    <a:pt x="1" y="4729"/>
                    <a:pt x="1" y="5461"/>
                  </a:cubicBezTo>
                  <a:cubicBezTo>
                    <a:pt x="1" y="6192"/>
                    <a:pt x="607" y="6781"/>
                    <a:pt x="1339" y="6781"/>
                  </a:cubicBezTo>
                  <a:cubicBezTo>
                    <a:pt x="2070" y="6781"/>
                    <a:pt x="2677" y="6192"/>
                    <a:pt x="2677" y="5461"/>
                  </a:cubicBezTo>
                  <a:cubicBezTo>
                    <a:pt x="2677" y="5229"/>
                    <a:pt x="2606" y="5032"/>
                    <a:pt x="2516" y="4854"/>
                  </a:cubicBezTo>
                  <a:lnTo>
                    <a:pt x="4657" y="2713"/>
                  </a:lnTo>
                  <a:lnTo>
                    <a:pt x="5335" y="2784"/>
                  </a:lnTo>
                  <a:lnTo>
                    <a:pt x="6799" y="1321"/>
                  </a:lnTo>
                  <a:lnTo>
                    <a:pt x="5603" y="1196"/>
                  </a:lnTo>
                  <a:lnTo>
                    <a:pt x="5478" y="1"/>
                  </a:lnTo>
                  <a:close/>
                </a:path>
              </a:pathLst>
            </a:custGeom>
            <a:solidFill>
              <a:srgbClr val="2525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29"/>
            <p:cNvSpPr/>
            <p:nvPr/>
          </p:nvSpPr>
          <p:spPr>
            <a:xfrm>
              <a:off x="968775" y="1189875"/>
              <a:ext cx="252950" cy="252950"/>
            </a:xfrm>
            <a:custGeom>
              <a:rect b="b" l="l" r="r" t="t"/>
              <a:pathLst>
                <a:path extrusionOk="0" h="10118" w="10118">
                  <a:moveTo>
                    <a:pt x="5050" y="0"/>
                  </a:moveTo>
                  <a:cubicBezTo>
                    <a:pt x="2266" y="0"/>
                    <a:pt x="0" y="2266"/>
                    <a:pt x="0" y="5068"/>
                  </a:cubicBezTo>
                  <a:cubicBezTo>
                    <a:pt x="0" y="7851"/>
                    <a:pt x="2266" y="10117"/>
                    <a:pt x="5050" y="10117"/>
                  </a:cubicBezTo>
                  <a:cubicBezTo>
                    <a:pt x="7851" y="10117"/>
                    <a:pt x="10117" y="7851"/>
                    <a:pt x="10117" y="5068"/>
                  </a:cubicBezTo>
                  <a:cubicBezTo>
                    <a:pt x="10117" y="4193"/>
                    <a:pt x="9903" y="3390"/>
                    <a:pt x="9510" y="2695"/>
                  </a:cubicBezTo>
                  <a:lnTo>
                    <a:pt x="9421" y="2766"/>
                  </a:lnTo>
                  <a:lnTo>
                    <a:pt x="9243" y="2962"/>
                  </a:lnTo>
                  <a:lnTo>
                    <a:pt x="9011" y="2927"/>
                  </a:lnTo>
                  <a:lnTo>
                    <a:pt x="8725" y="2891"/>
                  </a:lnTo>
                  <a:lnTo>
                    <a:pt x="8725" y="2891"/>
                  </a:lnTo>
                  <a:cubicBezTo>
                    <a:pt x="9100" y="3533"/>
                    <a:pt x="9314" y="4265"/>
                    <a:pt x="9314" y="5068"/>
                  </a:cubicBezTo>
                  <a:cubicBezTo>
                    <a:pt x="9314" y="7405"/>
                    <a:pt x="7405" y="9314"/>
                    <a:pt x="5050" y="9314"/>
                  </a:cubicBezTo>
                  <a:cubicBezTo>
                    <a:pt x="2712" y="9314"/>
                    <a:pt x="803" y="7405"/>
                    <a:pt x="803" y="5068"/>
                  </a:cubicBezTo>
                  <a:cubicBezTo>
                    <a:pt x="803" y="2730"/>
                    <a:pt x="2712" y="803"/>
                    <a:pt x="5050" y="803"/>
                  </a:cubicBezTo>
                  <a:cubicBezTo>
                    <a:pt x="5853" y="803"/>
                    <a:pt x="6584" y="1017"/>
                    <a:pt x="7227" y="1392"/>
                  </a:cubicBezTo>
                  <a:lnTo>
                    <a:pt x="7209" y="1142"/>
                  </a:lnTo>
                  <a:lnTo>
                    <a:pt x="7155" y="875"/>
                  </a:lnTo>
                  <a:lnTo>
                    <a:pt x="7351" y="678"/>
                  </a:lnTo>
                  <a:lnTo>
                    <a:pt x="7441" y="589"/>
                  </a:lnTo>
                  <a:cubicBezTo>
                    <a:pt x="6727" y="214"/>
                    <a:pt x="5924" y="0"/>
                    <a:pt x="5050" y="0"/>
                  </a:cubicBezTo>
                  <a:close/>
                </a:path>
              </a:pathLst>
            </a:custGeom>
            <a:solidFill>
              <a:srgbClr val="2525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29"/>
            <p:cNvSpPr/>
            <p:nvPr/>
          </p:nvSpPr>
          <p:spPr>
            <a:xfrm>
              <a:off x="1015150" y="1236700"/>
              <a:ext cx="160175" cy="159725"/>
            </a:xfrm>
            <a:custGeom>
              <a:rect b="b" l="l" r="r" t="t"/>
              <a:pathLst>
                <a:path extrusionOk="0" h="6389" w="6407">
                  <a:moveTo>
                    <a:pt x="3195" y="1"/>
                  </a:moveTo>
                  <a:cubicBezTo>
                    <a:pt x="1446" y="1"/>
                    <a:pt x="1" y="1428"/>
                    <a:pt x="1" y="3195"/>
                  </a:cubicBezTo>
                  <a:cubicBezTo>
                    <a:pt x="1" y="4943"/>
                    <a:pt x="1446" y="6388"/>
                    <a:pt x="3195" y="6388"/>
                  </a:cubicBezTo>
                  <a:cubicBezTo>
                    <a:pt x="4961" y="6388"/>
                    <a:pt x="6406" y="4943"/>
                    <a:pt x="6406" y="3195"/>
                  </a:cubicBezTo>
                  <a:cubicBezTo>
                    <a:pt x="6406" y="2642"/>
                    <a:pt x="6264" y="2142"/>
                    <a:pt x="6032" y="1696"/>
                  </a:cubicBezTo>
                  <a:lnTo>
                    <a:pt x="5425" y="2285"/>
                  </a:lnTo>
                  <a:cubicBezTo>
                    <a:pt x="5550" y="2570"/>
                    <a:pt x="5603" y="2873"/>
                    <a:pt x="5603" y="3195"/>
                  </a:cubicBezTo>
                  <a:cubicBezTo>
                    <a:pt x="5603" y="4515"/>
                    <a:pt x="4533" y="5586"/>
                    <a:pt x="3195" y="5586"/>
                  </a:cubicBezTo>
                  <a:cubicBezTo>
                    <a:pt x="1892" y="5586"/>
                    <a:pt x="804" y="4515"/>
                    <a:pt x="804" y="3195"/>
                  </a:cubicBezTo>
                  <a:cubicBezTo>
                    <a:pt x="804" y="1874"/>
                    <a:pt x="1892" y="786"/>
                    <a:pt x="3195" y="786"/>
                  </a:cubicBezTo>
                  <a:cubicBezTo>
                    <a:pt x="3534" y="786"/>
                    <a:pt x="3837" y="857"/>
                    <a:pt x="4105" y="964"/>
                  </a:cubicBezTo>
                  <a:lnTo>
                    <a:pt x="4711" y="376"/>
                  </a:lnTo>
                  <a:cubicBezTo>
                    <a:pt x="4265" y="126"/>
                    <a:pt x="3748" y="1"/>
                    <a:pt x="3195" y="1"/>
                  </a:cubicBezTo>
                  <a:close/>
                </a:path>
              </a:pathLst>
            </a:custGeom>
            <a:solidFill>
              <a:srgbClr val="2525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30"/>
          <p:cNvSpPr txBox="1"/>
          <p:nvPr>
            <p:ph type="title"/>
          </p:nvPr>
        </p:nvSpPr>
        <p:spPr>
          <a:xfrm>
            <a:off x="3879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Barlow Black"/>
                <a:ea typeface="Barlow Black"/>
                <a:cs typeface="Barlow Black"/>
                <a:sym typeface="Barlow Black"/>
              </a:rPr>
              <a:t>Image as a Matrix</a:t>
            </a:r>
            <a:endParaRPr/>
          </a:p>
        </p:txBody>
      </p:sp>
      <p:grpSp>
        <p:nvGrpSpPr>
          <p:cNvPr id="545" name="Google Shape;545;p30"/>
          <p:cNvGrpSpPr/>
          <p:nvPr/>
        </p:nvGrpSpPr>
        <p:grpSpPr>
          <a:xfrm>
            <a:off x="90245" y="422886"/>
            <a:ext cx="260517" cy="281432"/>
            <a:chOff x="968775" y="1180050"/>
            <a:chExt cx="262750" cy="262775"/>
          </a:xfrm>
        </p:grpSpPr>
        <p:sp>
          <p:nvSpPr>
            <p:cNvPr id="546" name="Google Shape;546;p30"/>
            <p:cNvSpPr/>
            <p:nvPr/>
          </p:nvSpPr>
          <p:spPr>
            <a:xfrm>
              <a:off x="1061550" y="1180050"/>
              <a:ext cx="169975" cy="169550"/>
            </a:xfrm>
            <a:custGeom>
              <a:rect b="b" l="l" r="r" t="t"/>
              <a:pathLst>
                <a:path extrusionOk="0" h="6782" w="6799">
                  <a:moveTo>
                    <a:pt x="5478" y="1"/>
                  </a:moveTo>
                  <a:lnTo>
                    <a:pt x="4015" y="1464"/>
                  </a:lnTo>
                  <a:lnTo>
                    <a:pt x="4086" y="2160"/>
                  </a:lnTo>
                  <a:lnTo>
                    <a:pt x="1963" y="4283"/>
                  </a:lnTo>
                  <a:cubicBezTo>
                    <a:pt x="1785" y="4194"/>
                    <a:pt x="1571" y="4122"/>
                    <a:pt x="1339" y="4122"/>
                  </a:cubicBezTo>
                  <a:cubicBezTo>
                    <a:pt x="607" y="4122"/>
                    <a:pt x="1" y="4729"/>
                    <a:pt x="1" y="5461"/>
                  </a:cubicBezTo>
                  <a:cubicBezTo>
                    <a:pt x="1" y="6192"/>
                    <a:pt x="607" y="6781"/>
                    <a:pt x="1339" y="6781"/>
                  </a:cubicBezTo>
                  <a:cubicBezTo>
                    <a:pt x="2070" y="6781"/>
                    <a:pt x="2677" y="6192"/>
                    <a:pt x="2677" y="5461"/>
                  </a:cubicBezTo>
                  <a:cubicBezTo>
                    <a:pt x="2677" y="5229"/>
                    <a:pt x="2606" y="5032"/>
                    <a:pt x="2516" y="4854"/>
                  </a:cubicBezTo>
                  <a:lnTo>
                    <a:pt x="4657" y="2713"/>
                  </a:lnTo>
                  <a:lnTo>
                    <a:pt x="5335" y="2784"/>
                  </a:lnTo>
                  <a:lnTo>
                    <a:pt x="6799" y="1321"/>
                  </a:lnTo>
                  <a:lnTo>
                    <a:pt x="5603" y="1196"/>
                  </a:lnTo>
                  <a:lnTo>
                    <a:pt x="5478" y="1"/>
                  </a:lnTo>
                  <a:close/>
                </a:path>
              </a:pathLst>
            </a:custGeom>
            <a:solidFill>
              <a:srgbClr val="2525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30"/>
            <p:cNvSpPr/>
            <p:nvPr/>
          </p:nvSpPr>
          <p:spPr>
            <a:xfrm>
              <a:off x="968775" y="1189875"/>
              <a:ext cx="252950" cy="252950"/>
            </a:xfrm>
            <a:custGeom>
              <a:rect b="b" l="l" r="r" t="t"/>
              <a:pathLst>
                <a:path extrusionOk="0" h="10118" w="10118">
                  <a:moveTo>
                    <a:pt x="5050" y="0"/>
                  </a:moveTo>
                  <a:cubicBezTo>
                    <a:pt x="2266" y="0"/>
                    <a:pt x="0" y="2266"/>
                    <a:pt x="0" y="5068"/>
                  </a:cubicBezTo>
                  <a:cubicBezTo>
                    <a:pt x="0" y="7851"/>
                    <a:pt x="2266" y="10117"/>
                    <a:pt x="5050" y="10117"/>
                  </a:cubicBezTo>
                  <a:cubicBezTo>
                    <a:pt x="7851" y="10117"/>
                    <a:pt x="10117" y="7851"/>
                    <a:pt x="10117" y="5068"/>
                  </a:cubicBezTo>
                  <a:cubicBezTo>
                    <a:pt x="10117" y="4193"/>
                    <a:pt x="9903" y="3390"/>
                    <a:pt x="9510" y="2695"/>
                  </a:cubicBezTo>
                  <a:lnTo>
                    <a:pt x="9421" y="2766"/>
                  </a:lnTo>
                  <a:lnTo>
                    <a:pt x="9243" y="2962"/>
                  </a:lnTo>
                  <a:lnTo>
                    <a:pt x="9011" y="2927"/>
                  </a:lnTo>
                  <a:lnTo>
                    <a:pt x="8725" y="2891"/>
                  </a:lnTo>
                  <a:lnTo>
                    <a:pt x="8725" y="2891"/>
                  </a:lnTo>
                  <a:cubicBezTo>
                    <a:pt x="9100" y="3533"/>
                    <a:pt x="9314" y="4265"/>
                    <a:pt x="9314" y="5068"/>
                  </a:cubicBezTo>
                  <a:cubicBezTo>
                    <a:pt x="9314" y="7405"/>
                    <a:pt x="7405" y="9314"/>
                    <a:pt x="5050" y="9314"/>
                  </a:cubicBezTo>
                  <a:cubicBezTo>
                    <a:pt x="2712" y="9314"/>
                    <a:pt x="803" y="7405"/>
                    <a:pt x="803" y="5068"/>
                  </a:cubicBezTo>
                  <a:cubicBezTo>
                    <a:pt x="803" y="2730"/>
                    <a:pt x="2712" y="803"/>
                    <a:pt x="5050" y="803"/>
                  </a:cubicBezTo>
                  <a:cubicBezTo>
                    <a:pt x="5853" y="803"/>
                    <a:pt x="6584" y="1017"/>
                    <a:pt x="7227" y="1392"/>
                  </a:cubicBezTo>
                  <a:lnTo>
                    <a:pt x="7209" y="1142"/>
                  </a:lnTo>
                  <a:lnTo>
                    <a:pt x="7155" y="875"/>
                  </a:lnTo>
                  <a:lnTo>
                    <a:pt x="7351" y="678"/>
                  </a:lnTo>
                  <a:lnTo>
                    <a:pt x="7441" y="589"/>
                  </a:lnTo>
                  <a:cubicBezTo>
                    <a:pt x="6727" y="214"/>
                    <a:pt x="5924" y="0"/>
                    <a:pt x="5050" y="0"/>
                  </a:cubicBezTo>
                  <a:close/>
                </a:path>
              </a:pathLst>
            </a:custGeom>
            <a:solidFill>
              <a:srgbClr val="2525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30"/>
            <p:cNvSpPr/>
            <p:nvPr/>
          </p:nvSpPr>
          <p:spPr>
            <a:xfrm>
              <a:off x="1015150" y="1236700"/>
              <a:ext cx="160175" cy="159725"/>
            </a:xfrm>
            <a:custGeom>
              <a:rect b="b" l="l" r="r" t="t"/>
              <a:pathLst>
                <a:path extrusionOk="0" h="6389" w="6407">
                  <a:moveTo>
                    <a:pt x="3195" y="1"/>
                  </a:moveTo>
                  <a:cubicBezTo>
                    <a:pt x="1446" y="1"/>
                    <a:pt x="1" y="1428"/>
                    <a:pt x="1" y="3195"/>
                  </a:cubicBezTo>
                  <a:cubicBezTo>
                    <a:pt x="1" y="4943"/>
                    <a:pt x="1446" y="6388"/>
                    <a:pt x="3195" y="6388"/>
                  </a:cubicBezTo>
                  <a:cubicBezTo>
                    <a:pt x="4961" y="6388"/>
                    <a:pt x="6406" y="4943"/>
                    <a:pt x="6406" y="3195"/>
                  </a:cubicBezTo>
                  <a:cubicBezTo>
                    <a:pt x="6406" y="2642"/>
                    <a:pt x="6264" y="2142"/>
                    <a:pt x="6032" y="1696"/>
                  </a:cubicBezTo>
                  <a:lnTo>
                    <a:pt x="5425" y="2285"/>
                  </a:lnTo>
                  <a:cubicBezTo>
                    <a:pt x="5550" y="2570"/>
                    <a:pt x="5603" y="2873"/>
                    <a:pt x="5603" y="3195"/>
                  </a:cubicBezTo>
                  <a:cubicBezTo>
                    <a:pt x="5603" y="4515"/>
                    <a:pt x="4533" y="5586"/>
                    <a:pt x="3195" y="5586"/>
                  </a:cubicBezTo>
                  <a:cubicBezTo>
                    <a:pt x="1892" y="5586"/>
                    <a:pt x="804" y="4515"/>
                    <a:pt x="804" y="3195"/>
                  </a:cubicBezTo>
                  <a:cubicBezTo>
                    <a:pt x="804" y="1874"/>
                    <a:pt x="1892" y="786"/>
                    <a:pt x="3195" y="786"/>
                  </a:cubicBezTo>
                  <a:cubicBezTo>
                    <a:pt x="3534" y="786"/>
                    <a:pt x="3837" y="857"/>
                    <a:pt x="4105" y="964"/>
                  </a:cubicBezTo>
                  <a:lnTo>
                    <a:pt x="4711" y="376"/>
                  </a:lnTo>
                  <a:cubicBezTo>
                    <a:pt x="4265" y="126"/>
                    <a:pt x="3748" y="1"/>
                    <a:pt x="3195" y="1"/>
                  </a:cubicBezTo>
                  <a:close/>
                </a:path>
              </a:pathLst>
            </a:custGeom>
            <a:solidFill>
              <a:srgbClr val="2525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549" name="Google Shape;54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5950" y="956700"/>
            <a:ext cx="2580225" cy="3502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0" name="Google Shape;550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94375" y="865325"/>
            <a:ext cx="3084687" cy="395491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1" name="Google Shape;551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79050" y="941525"/>
            <a:ext cx="2899575" cy="3609654"/>
          </a:xfrm>
          <a:prstGeom prst="rect">
            <a:avLst/>
          </a:prstGeom>
          <a:noFill/>
          <a:ln>
            <a:noFill/>
          </a:ln>
        </p:spPr>
      </p:pic>
      <p:sp>
        <p:nvSpPr>
          <p:cNvPr id="552" name="Google Shape;552;p30"/>
          <p:cNvSpPr txBox="1"/>
          <p:nvPr/>
        </p:nvSpPr>
        <p:spPr>
          <a:xfrm>
            <a:off x="913425" y="4310200"/>
            <a:ext cx="1522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Original Image</a:t>
            </a:r>
            <a:endParaRPr/>
          </a:p>
        </p:txBody>
      </p:sp>
      <p:sp>
        <p:nvSpPr>
          <p:cNvPr id="553" name="Google Shape;553;p30"/>
          <p:cNvSpPr txBox="1"/>
          <p:nvPr/>
        </p:nvSpPr>
        <p:spPr>
          <a:xfrm>
            <a:off x="3580425" y="4310200"/>
            <a:ext cx="208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Pixel Values of Image</a:t>
            </a:r>
            <a:endParaRPr/>
          </a:p>
        </p:txBody>
      </p:sp>
      <p:sp>
        <p:nvSpPr>
          <p:cNvPr id="554" name="Google Shape;554;p30"/>
          <p:cNvSpPr txBox="1"/>
          <p:nvPr/>
        </p:nvSpPr>
        <p:spPr>
          <a:xfrm>
            <a:off x="6552225" y="4310200"/>
            <a:ext cx="208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Matrix Representation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31"/>
          <p:cNvSpPr txBox="1"/>
          <p:nvPr>
            <p:ph type="title"/>
          </p:nvPr>
        </p:nvSpPr>
        <p:spPr>
          <a:xfrm>
            <a:off x="3879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Barlow Black"/>
                <a:ea typeface="Barlow Black"/>
                <a:cs typeface="Barlow Black"/>
                <a:sym typeface="Barlow Black"/>
              </a:rPr>
              <a:t>Convolution</a:t>
            </a:r>
            <a:endParaRPr/>
          </a:p>
        </p:txBody>
      </p:sp>
      <p:grpSp>
        <p:nvGrpSpPr>
          <p:cNvPr id="560" name="Google Shape;560;p31"/>
          <p:cNvGrpSpPr/>
          <p:nvPr/>
        </p:nvGrpSpPr>
        <p:grpSpPr>
          <a:xfrm>
            <a:off x="90245" y="422886"/>
            <a:ext cx="260517" cy="281432"/>
            <a:chOff x="968775" y="1180050"/>
            <a:chExt cx="262750" cy="262775"/>
          </a:xfrm>
        </p:grpSpPr>
        <p:sp>
          <p:nvSpPr>
            <p:cNvPr id="561" name="Google Shape;561;p31"/>
            <p:cNvSpPr/>
            <p:nvPr/>
          </p:nvSpPr>
          <p:spPr>
            <a:xfrm>
              <a:off x="1061550" y="1180050"/>
              <a:ext cx="169975" cy="169550"/>
            </a:xfrm>
            <a:custGeom>
              <a:rect b="b" l="l" r="r" t="t"/>
              <a:pathLst>
                <a:path extrusionOk="0" h="6782" w="6799">
                  <a:moveTo>
                    <a:pt x="5478" y="1"/>
                  </a:moveTo>
                  <a:lnTo>
                    <a:pt x="4015" y="1464"/>
                  </a:lnTo>
                  <a:lnTo>
                    <a:pt x="4086" y="2160"/>
                  </a:lnTo>
                  <a:lnTo>
                    <a:pt x="1963" y="4283"/>
                  </a:lnTo>
                  <a:cubicBezTo>
                    <a:pt x="1785" y="4194"/>
                    <a:pt x="1571" y="4122"/>
                    <a:pt x="1339" y="4122"/>
                  </a:cubicBezTo>
                  <a:cubicBezTo>
                    <a:pt x="607" y="4122"/>
                    <a:pt x="1" y="4729"/>
                    <a:pt x="1" y="5461"/>
                  </a:cubicBezTo>
                  <a:cubicBezTo>
                    <a:pt x="1" y="6192"/>
                    <a:pt x="607" y="6781"/>
                    <a:pt x="1339" y="6781"/>
                  </a:cubicBezTo>
                  <a:cubicBezTo>
                    <a:pt x="2070" y="6781"/>
                    <a:pt x="2677" y="6192"/>
                    <a:pt x="2677" y="5461"/>
                  </a:cubicBezTo>
                  <a:cubicBezTo>
                    <a:pt x="2677" y="5229"/>
                    <a:pt x="2606" y="5032"/>
                    <a:pt x="2516" y="4854"/>
                  </a:cubicBezTo>
                  <a:lnTo>
                    <a:pt x="4657" y="2713"/>
                  </a:lnTo>
                  <a:lnTo>
                    <a:pt x="5335" y="2784"/>
                  </a:lnTo>
                  <a:lnTo>
                    <a:pt x="6799" y="1321"/>
                  </a:lnTo>
                  <a:lnTo>
                    <a:pt x="5603" y="1196"/>
                  </a:lnTo>
                  <a:lnTo>
                    <a:pt x="5478" y="1"/>
                  </a:lnTo>
                  <a:close/>
                </a:path>
              </a:pathLst>
            </a:custGeom>
            <a:solidFill>
              <a:srgbClr val="2525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31"/>
            <p:cNvSpPr/>
            <p:nvPr/>
          </p:nvSpPr>
          <p:spPr>
            <a:xfrm>
              <a:off x="968775" y="1189875"/>
              <a:ext cx="252950" cy="252950"/>
            </a:xfrm>
            <a:custGeom>
              <a:rect b="b" l="l" r="r" t="t"/>
              <a:pathLst>
                <a:path extrusionOk="0" h="10118" w="10118">
                  <a:moveTo>
                    <a:pt x="5050" y="0"/>
                  </a:moveTo>
                  <a:cubicBezTo>
                    <a:pt x="2266" y="0"/>
                    <a:pt x="0" y="2266"/>
                    <a:pt x="0" y="5068"/>
                  </a:cubicBezTo>
                  <a:cubicBezTo>
                    <a:pt x="0" y="7851"/>
                    <a:pt x="2266" y="10117"/>
                    <a:pt x="5050" y="10117"/>
                  </a:cubicBezTo>
                  <a:cubicBezTo>
                    <a:pt x="7851" y="10117"/>
                    <a:pt x="10117" y="7851"/>
                    <a:pt x="10117" y="5068"/>
                  </a:cubicBezTo>
                  <a:cubicBezTo>
                    <a:pt x="10117" y="4193"/>
                    <a:pt x="9903" y="3390"/>
                    <a:pt x="9510" y="2695"/>
                  </a:cubicBezTo>
                  <a:lnTo>
                    <a:pt x="9421" y="2766"/>
                  </a:lnTo>
                  <a:lnTo>
                    <a:pt x="9243" y="2962"/>
                  </a:lnTo>
                  <a:lnTo>
                    <a:pt x="9011" y="2927"/>
                  </a:lnTo>
                  <a:lnTo>
                    <a:pt x="8725" y="2891"/>
                  </a:lnTo>
                  <a:lnTo>
                    <a:pt x="8725" y="2891"/>
                  </a:lnTo>
                  <a:cubicBezTo>
                    <a:pt x="9100" y="3533"/>
                    <a:pt x="9314" y="4265"/>
                    <a:pt x="9314" y="5068"/>
                  </a:cubicBezTo>
                  <a:cubicBezTo>
                    <a:pt x="9314" y="7405"/>
                    <a:pt x="7405" y="9314"/>
                    <a:pt x="5050" y="9314"/>
                  </a:cubicBezTo>
                  <a:cubicBezTo>
                    <a:pt x="2712" y="9314"/>
                    <a:pt x="803" y="7405"/>
                    <a:pt x="803" y="5068"/>
                  </a:cubicBezTo>
                  <a:cubicBezTo>
                    <a:pt x="803" y="2730"/>
                    <a:pt x="2712" y="803"/>
                    <a:pt x="5050" y="803"/>
                  </a:cubicBezTo>
                  <a:cubicBezTo>
                    <a:pt x="5853" y="803"/>
                    <a:pt x="6584" y="1017"/>
                    <a:pt x="7227" y="1392"/>
                  </a:cubicBezTo>
                  <a:lnTo>
                    <a:pt x="7209" y="1142"/>
                  </a:lnTo>
                  <a:lnTo>
                    <a:pt x="7155" y="875"/>
                  </a:lnTo>
                  <a:lnTo>
                    <a:pt x="7351" y="678"/>
                  </a:lnTo>
                  <a:lnTo>
                    <a:pt x="7441" y="589"/>
                  </a:lnTo>
                  <a:cubicBezTo>
                    <a:pt x="6727" y="214"/>
                    <a:pt x="5924" y="0"/>
                    <a:pt x="5050" y="0"/>
                  </a:cubicBezTo>
                  <a:close/>
                </a:path>
              </a:pathLst>
            </a:custGeom>
            <a:solidFill>
              <a:srgbClr val="2525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31"/>
            <p:cNvSpPr/>
            <p:nvPr/>
          </p:nvSpPr>
          <p:spPr>
            <a:xfrm>
              <a:off x="1015150" y="1236700"/>
              <a:ext cx="160175" cy="159725"/>
            </a:xfrm>
            <a:custGeom>
              <a:rect b="b" l="l" r="r" t="t"/>
              <a:pathLst>
                <a:path extrusionOk="0" h="6389" w="6407">
                  <a:moveTo>
                    <a:pt x="3195" y="1"/>
                  </a:moveTo>
                  <a:cubicBezTo>
                    <a:pt x="1446" y="1"/>
                    <a:pt x="1" y="1428"/>
                    <a:pt x="1" y="3195"/>
                  </a:cubicBezTo>
                  <a:cubicBezTo>
                    <a:pt x="1" y="4943"/>
                    <a:pt x="1446" y="6388"/>
                    <a:pt x="3195" y="6388"/>
                  </a:cubicBezTo>
                  <a:cubicBezTo>
                    <a:pt x="4961" y="6388"/>
                    <a:pt x="6406" y="4943"/>
                    <a:pt x="6406" y="3195"/>
                  </a:cubicBezTo>
                  <a:cubicBezTo>
                    <a:pt x="6406" y="2642"/>
                    <a:pt x="6264" y="2142"/>
                    <a:pt x="6032" y="1696"/>
                  </a:cubicBezTo>
                  <a:lnTo>
                    <a:pt x="5425" y="2285"/>
                  </a:lnTo>
                  <a:cubicBezTo>
                    <a:pt x="5550" y="2570"/>
                    <a:pt x="5603" y="2873"/>
                    <a:pt x="5603" y="3195"/>
                  </a:cubicBezTo>
                  <a:cubicBezTo>
                    <a:pt x="5603" y="4515"/>
                    <a:pt x="4533" y="5586"/>
                    <a:pt x="3195" y="5586"/>
                  </a:cubicBezTo>
                  <a:cubicBezTo>
                    <a:pt x="1892" y="5586"/>
                    <a:pt x="804" y="4515"/>
                    <a:pt x="804" y="3195"/>
                  </a:cubicBezTo>
                  <a:cubicBezTo>
                    <a:pt x="804" y="1874"/>
                    <a:pt x="1892" y="786"/>
                    <a:pt x="3195" y="786"/>
                  </a:cubicBezTo>
                  <a:cubicBezTo>
                    <a:pt x="3534" y="786"/>
                    <a:pt x="3837" y="857"/>
                    <a:pt x="4105" y="964"/>
                  </a:cubicBezTo>
                  <a:lnTo>
                    <a:pt x="4711" y="376"/>
                  </a:lnTo>
                  <a:cubicBezTo>
                    <a:pt x="4265" y="126"/>
                    <a:pt x="3748" y="1"/>
                    <a:pt x="3195" y="1"/>
                  </a:cubicBezTo>
                  <a:close/>
                </a:path>
              </a:pathLst>
            </a:custGeom>
            <a:solidFill>
              <a:srgbClr val="2525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564" name="Google Shape;56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7400" y="1519025"/>
            <a:ext cx="4938045" cy="21449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4"/>
          <p:cNvSpPr txBox="1"/>
          <p:nvPr/>
        </p:nvSpPr>
        <p:spPr>
          <a:xfrm>
            <a:off x="479700" y="1694400"/>
            <a:ext cx="47916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By, </a:t>
            </a:r>
            <a:endParaRPr sz="11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45720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Rohit Gandikota 1 and Nik Bear Brown 1</a:t>
            </a:r>
            <a:endParaRPr sz="11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45720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Northeastern University, Boston, MA 02115, USA</a:t>
            </a:r>
            <a:endParaRPr sz="11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1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Date: 6 Sep 2022 at arxiv.org</a:t>
            </a:r>
            <a:endParaRPr sz="11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8" name="Google Shape;68;p14"/>
          <p:cNvSpPr txBox="1"/>
          <p:nvPr/>
        </p:nvSpPr>
        <p:spPr>
          <a:xfrm>
            <a:off x="403500" y="936600"/>
            <a:ext cx="83046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100">
                <a:latin typeface="Barlow Black"/>
                <a:ea typeface="Barlow Black"/>
                <a:cs typeface="Barlow Black"/>
                <a:sym typeface="Barlow Black"/>
              </a:rPr>
              <a:t>DC-Art-GAN: Stable Procedural Content Generation using DC-GANs for Digital Art</a:t>
            </a:r>
            <a:endParaRPr sz="2100">
              <a:latin typeface="Barlow Black"/>
              <a:ea typeface="Barlow Black"/>
              <a:cs typeface="Barlow Black"/>
              <a:sym typeface="Barlow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Barlow Black"/>
              <a:ea typeface="Barlow Black"/>
              <a:cs typeface="Barlow Black"/>
              <a:sym typeface="Barlow Black"/>
            </a:endParaRPr>
          </a:p>
        </p:txBody>
      </p:sp>
      <p:pic>
        <p:nvPicPr>
          <p:cNvPr id="69" name="Google Shape;6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37850" y="2276426"/>
            <a:ext cx="4929952" cy="2842350"/>
          </a:xfrm>
          <a:prstGeom prst="rect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32"/>
          <p:cNvSpPr txBox="1"/>
          <p:nvPr>
            <p:ph type="title"/>
          </p:nvPr>
        </p:nvSpPr>
        <p:spPr>
          <a:xfrm>
            <a:off x="3879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Barlow Black"/>
                <a:ea typeface="Barlow Black"/>
                <a:cs typeface="Barlow Black"/>
                <a:sym typeface="Barlow Black"/>
              </a:rPr>
              <a:t>Convolution</a:t>
            </a:r>
            <a:endParaRPr/>
          </a:p>
        </p:txBody>
      </p:sp>
      <p:grpSp>
        <p:nvGrpSpPr>
          <p:cNvPr id="570" name="Google Shape;570;p32"/>
          <p:cNvGrpSpPr/>
          <p:nvPr/>
        </p:nvGrpSpPr>
        <p:grpSpPr>
          <a:xfrm>
            <a:off x="90245" y="422886"/>
            <a:ext cx="260517" cy="281432"/>
            <a:chOff x="968775" y="1180050"/>
            <a:chExt cx="262750" cy="262775"/>
          </a:xfrm>
        </p:grpSpPr>
        <p:sp>
          <p:nvSpPr>
            <p:cNvPr id="571" name="Google Shape;571;p32"/>
            <p:cNvSpPr/>
            <p:nvPr/>
          </p:nvSpPr>
          <p:spPr>
            <a:xfrm>
              <a:off x="1061550" y="1180050"/>
              <a:ext cx="169975" cy="169550"/>
            </a:xfrm>
            <a:custGeom>
              <a:rect b="b" l="l" r="r" t="t"/>
              <a:pathLst>
                <a:path extrusionOk="0" h="6782" w="6799">
                  <a:moveTo>
                    <a:pt x="5478" y="1"/>
                  </a:moveTo>
                  <a:lnTo>
                    <a:pt x="4015" y="1464"/>
                  </a:lnTo>
                  <a:lnTo>
                    <a:pt x="4086" y="2160"/>
                  </a:lnTo>
                  <a:lnTo>
                    <a:pt x="1963" y="4283"/>
                  </a:lnTo>
                  <a:cubicBezTo>
                    <a:pt x="1785" y="4194"/>
                    <a:pt x="1571" y="4122"/>
                    <a:pt x="1339" y="4122"/>
                  </a:cubicBezTo>
                  <a:cubicBezTo>
                    <a:pt x="607" y="4122"/>
                    <a:pt x="1" y="4729"/>
                    <a:pt x="1" y="5461"/>
                  </a:cubicBezTo>
                  <a:cubicBezTo>
                    <a:pt x="1" y="6192"/>
                    <a:pt x="607" y="6781"/>
                    <a:pt x="1339" y="6781"/>
                  </a:cubicBezTo>
                  <a:cubicBezTo>
                    <a:pt x="2070" y="6781"/>
                    <a:pt x="2677" y="6192"/>
                    <a:pt x="2677" y="5461"/>
                  </a:cubicBezTo>
                  <a:cubicBezTo>
                    <a:pt x="2677" y="5229"/>
                    <a:pt x="2606" y="5032"/>
                    <a:pt x="2516" y="4854"/>
                  </a:cubicBezTo>
                  <a:lnTo>
                    <a:pt x="4657" y="2713"/>
                  </a:lnTo>
                  <a:lnTo>
                    <a:pt x="5335" y="2784"/>
                  </a:lnTo>
                  <a:lnTo>
                    <a:pt x="6799" y="1321"/>
                  </a:lnTo>
                  <a:lnTo>
                    <a:pt x="5603" y="1196"/>
                  </a:lnTo>
                  <a:lnTo>
                    <a:pt x="5478" y="1"/>
                  </a:lnTo>
                  <a:close/>
                </a:path>
              </a:pathLst>
            </a:custGeom>
            <a:solidFill>
              <a:srgbClr val="2525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32"/>
            <p:cNvSpPr/>
            <p:nvPr/>
          </p:nvSpPr>
          <p:spPr>
            <a:xfrm>
              <a:off x="968775" y="1189875"/>
              <a:ext cx="252950" cy="252950"/>
            </a:xfrm>
            <a:custGeom>
              <a:rect b="b" l="l" r="r" t="t"/>
              <a:pathLst>
                <a:path extrusionOk="0" h="10118" w="10118">
                  <a:moveTo>
                    <a:pt x="5050" y="0"/>
                  </a:moveTo>
                  <a:cubicBezTo>
                    <a:pt x="2266" y="0"/>
                    <a:pt x="0" y="2266"/>
                    <a:pt x="0" y="5068"/>
                  </a:cubicBezTo>
                  <a:cubicBezTo>
                    <a:pt x="0" y="7851"/>
                    <a:pt x="2266" y="10117"/>
                    <a:pt x="5050" y="10117"/>
                  </a:cubicBezTo>
                  <a:cubicBezTo>
                    <a:pt x="7851" y="10117"/>
                    <a:pt x="10117" y="7851"/>
                    <a:pt x="10117" y="5068"/>
                  </a:cubicBezTo>
                  <a:cubicBezTo>
                    <a:pt x="10117" y="4193"/>
                    <a:pt x="9903" y="3390"/>
                    <a:pt x="9510" y="2695"/>
                  </a:cubicBezTo>
                  <a:lnTo>
                    <a:pt x="9421" y="2766"/>
                  </a:lnTo>
                  <a:lnTo>
                    <a:pt x="9243" y="2962"/>
                  </a:lnTo>
                  <a:lnTo>
                    <a:pt x="9011" y="2927"/>
                  </a:lnTo>
                  <a:lnTo>
                    <a:pt x="8725" y="2891"/>
                  </a:lnTo>
                  <a:lnTo>
                    <a:pt x="8725" y="2891"/>
                  </a:lnTo>
                  <a:cubicBezTo>
                    <a:pt x="9100" y="3533"/>
                    <a:pt x="9314" y="4265"/>
                    <a:pt x="9314" y="5068"/>
                  </a:cubicBezTo>
                  <a:cubicBezTo>
                    <a:pt x="9314" y="7405"/>
                    <a:pt x="7405" y="9314"/>
                    <a:pt x="5050" y="9314"/>
                  </a:cubicBezTo>
                  <a:cubicBezTo>
                    <a:pt x="2712" y="9314"/>
                    <a:pt x="803" y="7405"/>
                    <a:pt x="803" y="5068"/>
                  </a:cubicBezTo>
                  <a:cubicBezTo>
                    <a:pt x="803" y="2730"/>
                    <a:pt x="2712" y="803"/>
                    <a:pt x="5050" y="803"/>
                  </a:cubicBezTo>
                  <a:cubicBezTo>
                    <a:pt x="5853" y="803"/>
                    <a:pt x="6584" y="1017"/>
                    <a:pt x="7227" y="1392"/>
                  </a:cubicBezTo>
                  <a:lnTo>
                    <a:pt x="7209" y="1142"/>
                  </a:lnTo>
                  <a:lnTo>
                    <a:pt x="7155" y="875"/>
                  </a:lnTo>
                  <a:lnTo>
                    <a:pt x="7351" y="678"/>
                  </a:lnTo>
                  <a:lnTo>
                    <a:pt x="7441" y="589"/>
                  </a:lnTo>
                  <a:cubicBezTo>
                    <a:pt x="6727" y="214"/>
                    <a:pt x="5924" y="0"/>
                    <a:pt x="5050" y="0"/>
                  </a:cubicBezTo>
                  <a:close/>
                </a:path>
              </a:pathLst>
            </a:custGeom>
            <a:solidFill>
              <a:srgbClr val="2525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32"/>
            <p:cNvSpPr/>
            <p:nvPr/>
          </p:nvSpPr>
          <p:spPr>
            <a:xfrm>
              <a:off x="1015150" y="1236700"/>
              <a:ext cx="160175" cy="159725"/>
            </a:xfrm>
            <a:custGeom>
              <a:rect b="b" l="l" r="r" t="t"/>
              <a:pathLst>
                <a:path extrusionOk="0" h="6389" w="6407">
                  <a:moveTo>
                    <a:pt x="3195" y="1"/>
                  </a:moveTo>
                  <a:cubicBezTo>
                    <a:pt x="1446" y="1"/>
                    <a:pt x="1" y="1428"/>
                    <a:pt x="1" y="3195"/>
                  </a:cubicBezTo>
                  <a:cubicBezTo>
                    <a:pt x="1" y="4943"/>
                    <a:pt x="1446" y="6388"/>
                    <a:pt x="3195" y="6388"/>
                  </a:cubicBezTo>
                  <a:cubicBezTo>
                    <a:pt x="4961" y="6388"/>
                    <a:pt x="6406" y="4943"/>
                    <a:pt x="6406" y="3195"/>
                  </a:cubicBezTo>
                  <a:cubicBezTo>
                    <a:pt x="6406" y="2642"/>
                    <a:pt x="6264" y="2142"/>
                    <a:pt x="6032" y="1696"/>
                  </a:cubicBezTo>
                  <a:lnTo>
                    <a:pt x="5425" y="2285"/>
                  </a:lnTo>
                  <a:cubicBezTo>
                    <a:pt x="5550" y="2570"/>
                    <a:pt x="5603" y="2873"/>
                    <a:pt x="5603" y="3195"/>
                  </a:cubicBezTo>
                  <a:cubicBezTo>
                    <a:pt x="5603" y="4515"/>
                    <a:pt x="4533" y="5586"/>
                    <a:pt x="3195" y="5586"/>
                  </a:cubicBezTo>
                  <a:cubicBezTo>
                    <a:pt x="1892" y="5586"/>
                    <a:pt x="804" y="4515"/>
                    <a:pt x="804" y="3195"/>
                  </a:cubicBezTo>
                  <a:cubicBezTo>
                    <a:pt x="804" y="1874"/>
                    <a:pt x="1892" y="786"/>
                    <a:pt x="3195" y="786"/>
                  </a:cubicBezTo>
                  <a:cubicBezTo>
                    <a:pt x="3534" y="786"/>
                    <a:pt x="3837" y="857"/>
                    <a:pt x="4105" y="964"/>
                  </a:cubicBezTo>
                  <a:lnTo>
                    <a:pt x="4711" y="376"/>
                  </a:lnTo>
                  <a:cubicBezTo>
                    <a:pt x="4265" y="126"/>
                    <a:pt x="3748" y="1"/>
                    <a:pt x="3195" y="1"/>
                  </a:cubicBezTo>
                  <a:close/>
                </a:path>
              </a:pathLst>
            </a:custGeom>
            <a:solidFill>
              <a:srgbClr val="2525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574" name="Google Shape;57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7400" y="985625"/>
            <a:ext cx="4651642" cy="3395875"/>
          </a:xfrm>
          <a:prstGeom prst="rect">
            <a:avLst/>
          </a:prstGeom>
          <a:noFill/>
          <a:ln>
            <a:noFill/>
          </a:ln>
        </p:spPr>
      </p:pic>
      <p:sp>
        <p:nvSpPr>
          <p:cNvPr id="575" name="Google Shape;575;p32"/>
          <p:cNvSpPr/>
          <p:nvPr/>
        </p:nvSpPr>
        <p:spPr>
          <a:xfrm flipH="1">
            <a:off x="8363708" y="158325"/>
            <a:ext cx="544800" cy="546000"/>
          </a:xfrm>
          <a:prstGeom prst="roundRect">
            <a:avLst>
              <a:gd fmla="val 4717" name="adj"/>
            </a:avLst>
          </a:prstGeom>
          <a:gradFill>
            <a:gsLst>
              <a:gs pos="0">
                <a:srgbClr val="FFFFFF"/>
              </a:gs>
              <a:gs pos="100000">
                <a:srgbClr val="D9D9D9"/>
              </a:gs>
            </a:gsLst>
            <a:lin ang="18900732" scaled="0"/>
          </a:gradFill>
          <a:ln cap="flat" cmpd="sng" w="9525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292100" sx="108000" rotWithShape="0" algn="tl" dir="2700000" dist="254000" sy="108000">
              <a:srgbClr val="000000">
                <a:alpha val="149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33"/>
          <p:cNvSpPr txBox="1"/>
          <p:nvPr>
            <p:ph type="title"/>
          </p:nvPr>
        </p:nvSpPr>
        <p:spPr>
          <a:xfrm>
            <a:off x="3879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0555"/>
              <a:buFont typeface="Arial"/>
              <a:buNone/>
            </a:pPr>
            <a:r>
              <a:rPr lang="en" sz="3600">
                <a:latin typeface="Barlow Black"/>
                <a:ea typeface="Barlow Black"/>
                <a:cs typeface="Barlow Black"/>
                <a:sym typeface="Barlow Black"/>
              </a:rPr>
              <a:t>Discriminator Architecture</a:t>
            </a:r>
            <a:endParaRPr/>
          </a:p>
        </p:txBody>
      </p:sp>
      <p:pic>
        <p:nvPicPr>
          <p:cNvPr id="581" name="Google Shape;581;p33"/>
          <p:cNvPicPr preferRelativeResize="0"/>
          <p:nvPr/>
        </p:nvPicPr>
        <p:blipFill rotWithShape="1">
          <a:blip r:embed="rId3">
            <a:alphaModFix/>
          </a:blip>
          <a:srcRect b="0" l="27396" r="5321" t="65776"/>
          <a:stretch/>
        </p:blipFill>
        <p:spPr>
          <a:xfrm>
            <a:off x="571500" y="1143000"/>
            <a:ext cx="8021414" cy="2138376"/>
          </a:xfrm>
          <a:prstGeom prst="rect">
            <a:avLst/>
          </a:prstGeom>
          <a:noFill/>
          <a:ln>
            <a:noFill/>
          </a:ln>
        </p:spPr>
      </p:pic>
      <p:sp>
        <p:nvSpPr>
          <p:cNvPr id="582" name="Google Shape;582;p33"/>
          <p:cNvSpPr/>
          <p:nvPr/>
        </p:nvSpPr>
        <p:spPr>
          <a:xfrm>
            <a:off x="495300" y="1081075"/>
            <a:ext cx="771600" cy="1078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3" name="Google Shape;583;p33"/>
          <p:cNvSpPr txBox="1"/>
          <p:nvPr/>
        </p:nvSpPr>
        <p:spPr>
          <a:xfrm>
            <a:off x="747725" y="2743200"/>
            <a:ext cx="1100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64x64x3</a:t>
            </a:r>
            <a:endParaRPr sz="1200"/>
          </a:p>
        </p:txBody>
      </p:sp>
      <p:sp>
        <p:nvSpPr>
          <p:cNvPr id="584" name="Google Shape;584;p33"/>
          <p:cNvSpPr/>
          <p:nvPr/>
        </p:nvSpPr>
        <p:spPr>
          <a:xfrm>
            <a:off x="1402550" y="3314700"/>
            <a:ext cx="1285800" cy="1078800"/>
          </a:xfrm>
          <a:prstGeom prst="homePlate">
            <a:avLst>
              <a:gd fmla="val 50000" name="adj"/>
            </a:avLst>
          </a:prstGeom>
          <a:noFill/>
          <a:ln cap="flat" cmpd="sng" w="952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p=32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k=2x2x3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s=2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n=64</a:t>
            </a:r>
            <a:endParaRPr/>
          </a:p>
        </p:txBody>
      </p:sp>
      <p:sp>
        <p:nvSpPr>
          <p:cNvPr id="585" name="Google Shape;585;p33"/>
          <p:cNvSpPr/>
          <p:nvPr/>
        </p:nvSpPr>
        <p:spPr>
          <a:xfrm>
            <a:off x="2774150" y="3314700"/>
            <a:ext cx="1285800" cy="1078800"/>
          </a:xfrm>
          <a:prstGeom prst="homePlate">
            <a:avLst>
              <a:gd fmla="val 50000" name="adj"/>
            </a:avLst>
          </a:prstGeom>
          <a:noFill/>
          <a:ln cap="flat" cmpd="sng" w="952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p=0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k=2x2x64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s=2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n=128</a:t>
            </a:r>
            <a:endParaRPr/>
          </a:p>
        </p:txBody>
      </p:sp>
      <p:sp>
        <p:nvSpPr>
          <p:cNvPr id="586" name="Google Shape;586;p33"/>
          <p:cNvSpPr/>
          <p:nvPr/>
        </p:nvSpPr>
        <p:spPr>
          <a:xfrm>
            <a:off x="4145750" y="3314700"/>
            <a:ext cx="1333500" cy="1078800"/>
          </a:xfrm>
          <a:prstGeom prst="homePlate">
            <a:avLst>
              <a:gd fmla="val 50000" name="adj"/>
            </a:avLst>
          </a:prstGeom>
          <a:noFill/>
          <a:ln cap="flat" cmpd="sng" w="952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p=0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k=2x2x128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s=2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n=128</a:t>
            </a:r>
            <a:endParaRPr/>
          </a:p>
        </p:txBody>
      </p:sp>
      <p:sp>
        <p:nvSpPr>
          <p:cNvPr id="587" name="Google Shape;587;p33"/>
          <p:cNvSpPr/>
          <p:nvPr/>
        </p:nvSpPr>
        <p:spPr>
          <a:xfrm>
            <a:off x="5517350" y="3314700"/>
            <a:ext cx="1333500" cy="1078800"/>
          </a:xfrm>
          <a:prstGeom prst="homePlate">
            <a:avLst>
              <a:gd fmla="val 50000" name="adj"/>
            </a:avLst>
          </a:prstGeom>
          <a:noFill/>
          <a:ln cap="flat" cmpd="sng" w="952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p=0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k=2x2x128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s=2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n=256</a:t>
            </a:r>
            <a:endParaRPr/>
          </a:p>
        </p:txBody>
      </p:sp>
      <p:sp>
        <p:nvSpPr>
          <p:cNvPr id="588" name="Google Shape;588;p33"/>
          <p:cNvSpPr/>
          <p:nvPr/>
        </p:nvSpPr>
        <p:spPr>
          <a:xfrm>
            <a:off x="6888950" y="3314700"/>
            <a:ext cx="1333500" cy="1078800"/>
          </a:xfrm>
          <a:prstGeom prst="homePlate">
            <a:avLst>
              <a:gd fmla="val 50000" name="adj"/>
            </a:avLst>
          </a:prstGeom>
          <a:noFill/>
          <a:ln cap="flat" cmpd="sng" w="952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p=0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k=2x2x256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s=2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n=1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34"/>
          <p:cNvSpPr txBox="1"/>
          <p:nvPr>
            <p:ph type="title"/>
          </p:nvPr>
        </p:nvSpPr>
        <p:spPr>
          <a:xfrm>
            <a:off x="3879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Barlow Black"/>
                <a:ea typeface="Barlow Black"/>
                <a:cs typeface="Barlow Black"/>
                <a:sym typeface="Barlow Black"/>
              </a:rPr>
              <a:t>Fractionally Strided </a:t>
            </a:r>
            <a:r>
              <a:rPr lang="en" sz="3600">
                <a:latin typeface="Barlow Black"/>
                <a:ea typeface="Barlow Black"/>
                <a:cs typeface="Barlow Black"/>
                <a:sym typeface="Barlow Black"/>
              </a:rPr>
              <a:t>Convolution</a:t>
            </a:r>
            <a:endParaRPr/>
          </a:p>
        </p:txBody>
      </p:sp>
      <p:grpSp>
        <p:nvGrpSpPr>
          <p:cNvPr id="594" name="Google Shape;594;p34"/>
          <p:cNvGrpSpPr/>
          <p:nvPr/>
        </p:nvGrpSpPr>
        <p:grpSpPr>
          <a:xfrm>
            <a:off x="90245" y="422886"/>
            <a:ext cx="260517" cy="281432"/>
            <a:chOff x="968775" y="1180050"/>
            <a:chExt cx="262750" cy="262775"/>
          </a:xfrm>
        </p:grpSpPr>
        <p:sp>
          <p:nvSpPr>
            <p:cNvPr id="595" name="Google Shape;595;p34"/>
            <p:cNvSpPr/>
            <p:nvPr/>
          </p:nvSpPr>
          <p:spPr>
            <a:xfrm>
              <a:off x="1061550" y="1180050"/>
              <a:ext cx="169975" cy="169550"/>
            </a:xfrm>
            <a:custGeom>
              <a:rect b="b" l="l" r="r" t="t"/>
              <a:pathLst>
                <a:path extrusionOk="0" h="6782" w="6799">
                  <a:moveTo>
                    <a:pt x="5478" y="1"/>
                  </a:moveTo>
                  <a:lnTo>
                    <a:pt x="4015" y="1464"/>
                  </a:lnTo>
                  <a:lnTo>
                    <a:pt x="4086" y="2160"/>
                  </a:lnTo>
                  <a:lnTo>
                    <a:pt x="1963" y="4283"/>
                  </a:lnTo>
                  <a:cubicBezTo>
                    <a:pt x="1785" y="4194"/>
                    <a:pt x="1571" y="4122"/>
                    <a:pt x="1339" y="4122"/>
                  </a:cubicBezTo>
                  <a:cubicBezTo>
                    <a:pt x="607" y="4122"/>
                    <a:pt x="1" y="4729"/>
                    <a:pt x="1" y="5461"/>
                  </a:cubicBezTo>
                  <a:cubicBezTo>
                    <a:pt x="1" y="6192"/>
                    <a:pt x="607" y="6781"/>
                    <a:pt x="1339" y="6781"/>
                  </a:cubicBezTo>
                  <a:cubicBezTo>
                    <a:pt x="2070" y="6781"/>
                    <a:pt x="2677" y="6192"/>
                    <a:pt x="2677" y="5461"/>
                  </a:cubicBezTo>
                  <a:cubicBezTo>
                    <a:pt x="2677" y="5229"/>
                    <a:pt x="2606" y="5032"/>
                    <a:pt x="2516" y="4854"/>
                  </a:cubicBezTo>
                  <a:lnTo>
                    <a:pt x="4657" y="2713"/>
                  </a:lnTo>
                  <a:lnTo>
                    <a:pt x="5335" y="2784"/>
                  </a:lnTo>
                  <a:lnTo>
                    <a:pt x="6799" y="1321"/>
                  </a:lnTo>
                  <a:lnTo>
                    <a:pt x="5603" y="1196"/>
                  </a:lnTo>
                  <a:lnTo>
                    <a:pt x="5478" y="1"/>
                  </a:lnTo>
                  <a:close/>
                </a:path>
              </a:pathLst>
            </a:custGeom>
            <a:solidFill>
              <a:srgbClr val="2525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34"/>
            <p:cNvSpPr/>
            <p:nvPr/>
          </p:nvSpPr>
          <p:spPr>
            <a:xfrm>
              <a:off x="968775" y="1189875"/>
              <a:ext cx="252950" cy="252950"/>
            </a:xfrm>
            <a:custGeom>
              <a:rect b="b" l="l" r="r" t="t"/>
              <a:pathLst>
                <a:path extrusionOk="0" h="10118" w="10118">
                  <a:moveTo>
                    <a:pt x="5050" y="0"/>
                  </a:moveTo>
                  <a:cubicBezTo>
                    <a:pt x="2266" y="0"/>
                    <a:pt x="0" y="2266"/>
                    <a:pt x="0" y="5068"/>
                  </a:cubicBezTo>
                  <a:cubicBezTo>
                    <a:pt x="0" y="7851"/>
                    <a:pt x="2266" y="10117"/>
                    <a:pt x="5050" y="10117"/>
                  </a:cubicBezTo>
                  <a:cubicBezTo>
                    <a:pt x="7851" y="10117"/>
                    <a:pt x="10117" y="7851"/>
                    <a:pt x="10117" y="5068"/>
                  </a:cubicBezTo>
                  <a:cubicBezTo>
                    <a:pt x="10117" y="4193"/>
                    <a:pt x="9903" y="3390"/>
                    <a:pt x="9510" y="2695"/>
                  </a:cubicBezTo>
                  <a:lnTo>
                    <a:pt x="9421" y="2766"/>
                  </a:lnTo>
                  <a:lnTo>
                    <a:pt x="9243" y="2962"/>
                  </a:lnTo>
                  <a:lnTo>
                    <a:pt x="9011" y="2927"/>
                  </a:lnTo>
                  <a:lnTo>
                    <a:pt x="8725" y="2891"/>
                  </a:lnTo>
                  <a:lnTo>
                    <a:pt x="8725" y="2891"/>
                  </a:lnTo>
                  <a:cubicBezTo>
                    <a:pt x="9100" y="3533"/>
                    <a:pt x="9314" y="4265"/>
                    <a:pt x="9314" y="5068"/>
                  </a:cubicBezTo>
                  <a:cubicBezTo>
                    <a:pt x="9314" y="7405"/>
                    <a:pt x="7405" y="9314"/>
                    <a:pt x="5050" y="9314"/>
                  </a:cubicBezTo>
                  <a:cubicBezTo>
                    <a:pt x="2712" y="9314"/>
                    <a:pt x="803" y="7405"/>
                    <a:pt x="803" y="5068"/>
                  </a:cubicBezTo>
                  <a:cubicBezTo>
                    <a:pt x="803" y="2730"/>
                    <a:pt x="2712" y="803"/>
                    <a:pt x="5050" y="803"/>
                  </a:cubicBezTo>
                  <a:cubicBezTo>
                    <a:pt x="5853" y="803"/>
                    <a:pt x="6584" y="1017"/>
                    <a:pt x="7227" y="1392"/>
                  </a:cubicBezTo>
                  <a:lnTo>
                    <a:pt x="7209" y="1142"/>
                  </a:lnTo>
                  <a:lnTo>
                    <a:pt x="7155" y="875"/>
                  </a:lnTo>
                  <a:lnTo>
                    <a:pt x="7351" y="678"/>
                  </a:lnTo>
                  <a:lnTo>
                    <a:pt x="7441" y="589"/>
                  </a:lnTo>
                  <a:cubicBezTo>
                    <a:pt x="6727" y="214"/>
                    <a:pt x="5924" y="0"/>
                    <a:pt x="5050" y="0"/>
                  </a:cubicBezTo>
                  <a:close/>
                </a:path>
              </a:pathLst>
            </a:custGeom>
            <a:solidFill>
              <a:srgbClr val="2525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34"/>
            <p:cNvSpPr/>
            <p:nvPr/>
          </p:nvSpPr>
          <p:spPr>
            <a:xfrm>
              <a:off x="1015150" y="1236700"/>
              <a:ext cx="160175" cy="159725"/>
            </a:xfrm>
            <a:custGeom>
              <a:rect b="b" l="l" r="r" t="t"/>
              <a:pathLst>
                <a:path extrusionOk="0" h="6389" w="6407">
                  <a:moveTo>
                    <a:pt x="3195" y="1"/>
                  </a:moveTo>
                  <a:cubicBezTo>
                    <a:pt x="1446" y="1"/>
                    <a:pt x="1" y="1428"/>
                    <a:pt x="1" y="3195"/>
                  </a:cubicBezTo>
                  <a:cubicBezTo>
                    <a:pt x="1" y="4943"/>
                    <a:pt x="1446" y="6388"/>
                    <a:pt x="3195" y="6388"/>
                  </a:cubicBezTo>
                  <a:cubicBezTo>
                    <a:pt x="4961" y="6388"/>
                    <a:pt x="6406" y="4943"/>
                    <a:pt x="6406" y="3195"/>
                  </a:cubicBezTo>
                  <a:cubicBezTo>
                    <a:pt x="6406" y="2642"/>
                    <a:pt x="6264" y="2142"/>
                    <a:pt x="6032" y="1696"/>
                  </a:cubicBezTo>
                  <a:lnTo>
                    <a:pt x="5425" y="2285"/>
                  </a:lnTo>
                  <a:cubicBezTo>
                    <a:pt x="5550" y="2570"/>
                    <a:pt x="5603" y="2873"/>
                    <a:pt x="5603" y="3195"/>
                  </a:cubicBezTo>
                  <a:cubicBezTo>
                    <a:pt x="5603" y="4515"/>
                    <a:pt x="4533" y="5586"/>
                    <a:pt x="3195" y="5586"/>
                  </a:cubicBezTo>
                  <a:cubicBezTo>
                    <a:pt x="1892" y="5586"/>
                    <a:pt x="804" y="4515"/>
                    <a:pt x="804" y="3195"/>
                  </a:cubicBezTo>
                  <a:cubicBezTo>
                    <a:pt x="804" y="1874"/>
                    <a:pt x="1892" y="786"/>
                    <a:pt x="3195" y="786"/>
                  </a:cubicBezTo>
                  <a:cubicBezTo>
                    <a:pt x="3534" y="786"/>
                    <a:pt x="3837" y="857"/>
                    <a:pt x="4105" y="964"/>
                  </a:cubicBezTo>
                  <a:lnTo>
                    <a:pt x="4711" y="376"/>
                  </a:lnTo>
                  <a:cubicBezTo>
                    <a:pt x="4265" y="126"/>
                    <a:pt x="3748" y="1"/>
                    <a:pt x="3195" y="1"/>
                  </a:cubicBezTo>
                  <a:close/>
                </a:path>
              </a:pathLst>
            </a:custGeom>
            <a:solidFill>
              <a:srgbClr val="2525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8" name="Google Shape;598;p34"/>
          <p:cNvSpPr/>
          <p:nvPr/>
        </p:nvSpPr>
        <p:spPr>
          <a:xfrm flipH="1">
            <a:off x="8363708" y="158325"/>
            <a:ext cx="544800" cy="546000"/>
          </a:xfrm>
          <a:prstGeom prst="roundRect">
            <a:avLst>
              <a:gd fmla="val 4717" name="adj"/>
            </a:avLst>
          </a:prstGeom>
          <a:gradFill>
            <a:gsLst>
              <a:gs pos="0">
                <a:srgbClr val="FFFFFF"/>
              </a:gs>
              <a:gs pos="100000">
                <a:srgbClr val="D9D9D9"/>
              </a:gs>
            </a:gsLst>
            <a:lin ang="18900732" scaled="0"/>
          </a:gradFill>
          <a:ln cap="flat" cmpd="sng" w="9525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292100" sx="108000" rotWithShape="0" algn="tl" dir="2700000" dist="254000" sy="108000">
              <a:srgbClr val="000000">
                <a:alpha val="149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99" name="Google Shape;599;p34"/>
          <p:cNvPicPr preferRelativeResize="0"/>
          <p:nvPr/>
        </p:nvPicPr>
        <p:blipFill rotWithShape="1">
          <a:blip r:embed="rId3">
            <a:alphaModFix/>
          </a:blip>
          <a:srcRect b="0" l="2987" r="0" t="0"/>
          <a:stretch/>
        </p:blipFill>
        <p:spPr>
          <a:xfrm>
            <a:off x="0" y="1595225"/>
            <a:ext cx="9143997" cy="2245947"/>
          </a:xfrm>
          <a:prstGeom prst="rect">
            <a:avLst/>
          </a:prstGeom>
          <a:noFill/>
          <a:ln>
            <a:noFill/>
          </a:ln>
        </p:spPr>
      </p:pic>
      <p:sp>
        <p:nvSpPr>
          <p:cNvPr id="600" name="Google Shape;600;p34"/>
          <p:cNvSpPr/>
          <p:nvPr/>
        </p:nvSpPr>
        <p:spPr>
          <a:xfrm>
            <a:off x="2789975" y="1494725"/>
            <a:ext cx="2954400" cy="402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35"/>
          <p:cNvSpPr txBox="1"/>
          <p:nvPr>
            <p:ph type="title"/>
          </p:nvPr>
        </p:nvSpPr>
        <p:spPr>
          <a:xfrm>
            <a:off x="3879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Barlow Black"/>
                <a:ea typeface="Barlow Black"/>
                <a:cs typeface="Barlow Black"/>
                <a:sym typeface="Barlow Black"/>
              </a:rPr>
              <a:t>Fractionally Strided Convolution</a:t>
            </a:r>
            <a:endParaRPr/>
          </a:p>
        </p:txBody>
      </p:sp>
      <p:grpSp>
        <p:nvGrpSpPr>
          <p:cNvPr id="606" name="Google Shape;606;p35"/>
          <p:cNvGrpSpPr/>
          <p:nvPr/>
        </p:nvGrpSpPr>
        <p:grpSpPr>
          <a:xfrm>
            <a:off x="90245" y="422886"/>
            <a:ext cx="260517" cy="281432"/>
            <a:chOff x="968775" y="1180050"/>
            <a:chExt cx="262750" cy="262775"/>
          </a:xfrm>
        </p:grpSpPr>
        <p:sp>
          <p:nvSpPr>
            <p:cNvPr id="607" name="Google Shape;607;p35"/>
            <p:cNvSpPr/>
            <p:nvPr/>
          </p:nvSpPr>
          <p:spPr>
            <a:xfrm>
              <a:off x="1061550" y="1180050"/>
              <a:ext cx="169975" cy="169550"/>
            </a:xfrm>
            <a:custGeom>
              <a:rect b="b" l="l" r="r" t="t"/>
              <a:pathLst>
                <a:path extrusionOk="0" h="6782" w="6799">
                  <a:moveTo>
                    <a:pt x="5478" y="1"/>
                  </a:moveTo>
                  <a:lnTo>
                    <a:pt x="4015" y="1464"/>
                  </a:lnTo>
                  <a:lnTo>
                    <a:pt x="4086" y="2160"/>
                  </a:lnTo>
                  <a:lnTo>
                    <a:pt x="1963" y="4283"/>
                  </a:lnTo>
                  <a:cubicBezTo>
                    <a:pt x="1785" y="4194"/>
                    <a:pt x="1571" y="4122"/>
                    <a:pt x="1339" y="4122"/>
                  </a:cubicBezTo>
                  <a:cubicBezTo>
                    <a:pt x="607" y="4122"/>
                    <a:pt x="1" y="4729"/>
                    <a:pt x="1" y="5461"/>
                  </a:cubicBezTo>
                  <a:cubicBezTo>
                    <a:pt x="1" y="6192"/>
                    <a:pt x="607" y="6781"/>
                    <a:pt x="1339" y="6781"/>
                  </a:cubicBezTo>
                  <a:cubicBezTo>
                    <a:pt x="2070" y="6781"/>
                    <a:pt x="2677" y="6192"/>
                    <a:pt x="2677" y="5461"/>
                  </a:cubicBezTo>
                  <a:cubicBezTo>
                    <a:pt x="2677" y="5229"/>
                    <a:pt x="2606" y="5032"/>
                    <a:pt x="2516" y="4854"/>
                  </a:cubicBezTo>
                  <a:lnTo>
                    <a:pt x="4657" y="2713"/>
                  </a:lnTo>
                  <a:lnTo>
                    <a:pt x="5335" y="2784"/>
                  </a:lnTo>
                  <a:lnTo>
                    <a:pt x="6799" y="1321"/>
                  </a:lnTo>
                  <a:lnTo>
                    <a:pt x="5603" y="1196"/>
                  </a:lnTo>
                  <a:lnTo>
                    <a:pt x="5478" y="1"/>
                  </a:lnTo>
                  <a:close/>
                </a:path>
              </a:pathLst>
            </a:custGeom>
            <a:solidFill>
              <a:srgbClr val="2525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35"/>
            <p:cNvSpPr/>
            <p:nvPr/>
          </p:nvSpPr>
          <p:spPr>
            <a:xfrm>
              <a:off x="968775" y="1189875"/>
              <a:ext cx="252950" cy="252950"/>
            </a:xfrm>
            <a:custGeom>
              <a:rect b="b" l="l" r="r" t="t"/>
              <a:pathLst>
                <a:path extrusionOk="0" h="10118" w="10118">
                  <a:moveTo>
                    <a:pt x="5050" y="0"/>
                  </a:moveTo>
                  <a:cubicBezTo>
                    <a:pt x="2266" y="0"/>
                    <a:pt x="0" y="2266"/>
                    <a:pt x="0" y="5068"/>
                  </a:cubicBezTo>
                  <a:cubicBezTo>
                    <a:pt x="0" y="7851"/>
                    <a:pt x="2266" y="10117"/>
                    <a:pt x="5050" y="10117"/>
                  </a:cubicBezTo>
                  <a:cubicBezTo>
                    <a:pt x="7851" y="10117"/>
                    <a:pt x="10117" y="7851"/>
                    <a:pt x="10117" y="5068"/>
                  </a:cubicBezTo>
                  <a:cubicBezTo>
                    <a:pt x="10117" y="4193"/>
                    <a:pt x="9903" y="3390"/>
                    <a:pt x="9510" y="2695"/>
                  </a:cubicBezTo>
                  <a:lnTo>
                    <a:pt x="9421" y="2766"/>
                  </a:lnTo>
                  <a:lnTo>
                    <a:pt x="9243" y="2962"/>
                  </a:lnTo>
                  <a:lnTo>
                    <a:pt x="9011" y="2927"/>
                  </a:lnTo>
                  <a:lnTo>
                    <a:pt x="8725" y="2891"/>
                  </a:lnTo>
                  <a:lnTo>
                    <a:pt x="8725" y="2891"/>
                  </a:lnTo>
                  <a:cubicBezTo>
                    <a:pt x="9100" y="3533"/>
                    <a:pt x="9314" y="4265"/>
                    <a:pt x="9314" y="5068"/>
                  </a:cubicBezTo>
                  <a:cubicBezTo>
                    <a:pt x="9314" y="7405"/>
                    <a:pt x="7405" y="9314"/>
                    <a:pt x="5050" y="9314"/>
                  </a:cubicBezTo>
                  <a:cubicBezTo>
                    <a:pt x="2712" y="9314"/>
                    <a:pt x="803" y="7405"/>
                    <a:pt x="803" y="5068"/>
                  </a:cubicBezTo>
                  <a:cubicBezTo>
                    <a:pt x="803" y="2730"/>
                    <a:pt x="2712" y="803"/>
                    <a:pt x="5050" y="803"/>
                  </a:cubicBezTo>
                  <a:cubicBezTo>
                    <a:pt x="5853" y="803"/>
                    <a:pt x="6584" y="1017"/>
                    <a:pt x="7227" y="1392"/>
                  </a:cubicBezTo>
                  <a:lnTo>
                    <a:pt x="7209" y="1142"/>
                  </a:lnTo>
                  <a:lnTo>
                    <a:pt x="7155" y="875"/>
                  </a:lnTo>
                  <a:lnTo>
                    <a:pt x="7351" y="678"/>
                  </a:lnTo>
                  <a:lnTo>
                    <a:pt x="7441" y="589"/>
                  </a:lnTo>
                  <a:cubicBezTo>
                    <a:pt x="6727" y="214"/>
                    <a:pt x="5924" y="0"/>
                    <a:pt x="5050" y="0"/>
                  </a:cubicBezTo>
                  <a:close/>
                </a:path>
              </a:pathLst>
            </a:custGeom>
            <a:solidFill>
              <a:srgbClr val="2525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35"/>
            <p:cNvSpPr/>
            <p:nvPr/>
          </p:nvSpPr>
          <p:spPr>
            <a:xfrm>
              <a:off x="1015150" y="1236700"/>
              <a:ext cx="160175" cy="159725"/>
            </a:xfrm>
            <a:custGeom>
              <a:rect b="b" l="l" r="r" t="t"/>
              <a:pathLst>
                <a:path extrusionOk="0" h="6389" w="6407">
                  <a:moveTo>
                    <a:pt x="3195" y="1"/>
                  </a:moveTo>
                  <a:cubicBezTo>
                    <a:pt x="1446" y="1"/>
                    <a:pt x="1" y="1428"/>
                    <a:pt x="1" y="3195"/>
                  </a:cubicBezTo>
                  <a:cubicBezTo>
                    <a:pt x="1" y="4943"/>
                    <a:pt x="1446" y="6388"/>
                    <a:pt x="3195" y="6388"/>
                  </a:cubicBezTo>
                  <a:cubicBezTo>
                    <a:pt x="4961" y="6388"/>
                    <a:pt x="6406" y="4943"/>
                    <a:pt x="6406" y="3195"/>
                  </a:cubicBezTo>
                  <a:cubicBezTo>
                    <a:pt x="6406" y="2642"/>
                    <a:pt x="6264" y="2142"/>
                    <a:pt x="6032" y="1696"/>
                  </a:cubicBezTo>
                  <a:lnTo>
                    <a:pt x="5425" y="2285"/>
                  </a:lnTo>
                  <a:cubicBezTo>
                    <a:pt x="5550" y="2570"/>
                    <a:pt x="5603" y="2873"/>
                    <a:pt x="5603" y="3195"/>
                  </a:cubicBezTo>
                  <a:cubicBezTo>
                    <a:pt x="5603" y="4515"/>
                    <a:pt x="4533" y="5586"/>
                    <a:pt x="3195" y="5586"/>
                  </a:cubicBezTo>
                  <a:cubicBezTo>
                    <a:pt x="1892" y="5586"/>
                    <a:pt x="804" y="4515"/>
                    <a:pt x="804" y="3195"/>
                  </a:cubicBezTo>
                  <a:cubicBezTo>
                    <a:pt x="804" y="1874"/>
                    <a:pt x="1892" y="786"/>
                    <a:pt x="3195" y="786"/>
                  </a:cubicBezTo>
                  <a:cubicBezTo>
                    <a:pt x="3534" y="786"/>
                    <a:pt x="3837" y="857"/>
                    <a:pt x="4105" y="964"/>
                  </a:cubicBezTo>
                  <a:lnTo>
                    <a:pt x="4711" y="376"/>
                  </a:lnTo>
                  <a:cubicBezTo>
                    <a:pt x="4265" y="126"/>
                    <a:pt x="3748" y="1"/>
                    <a:pt x="3195" y="1"/>
                  </a:cubicBezTo>
                  <a:close/>
                </a:path>
              </a:pathLst>
            </a:custGeom>
            <a:solidFill>
              <a:srgbClr val="2525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10" name="Google Shape;610;p35"/>
          <p:cNvSpPr/>
          <p:nvPr/>
        </p:nvSpPr>
        <p:spPr>
          <a:xfrm flipH="1">
            <a:off x="8363708" y="158325"/>
            <a:ext cx="544800" cy="546000"/>
          </a:xfrm>
          <a:prstGeom prst="roundRect">
            <a:avLst>
              <a:gd fmla="val 4717" name="adj"/>
            </a:avLst>
          </a:prstGeom>
          <a:gradFill>
            <a:gsLst>
              <a:gs pos="0">
                <a:srgbClr val="FFFFFF"/>
              </a:gs>
              <a:gs pos="100000">
                <a:srgbClr val="D9D9D9"/>
              </a:gs>
            </a:gsLst>
            <a:lin ang="18900732" scaled="0"/>
          </a:gradFill>
          <a:ln cap="flat" cmpd="sng" w="9525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292100" sx="108000" rotWithShape="0" algn="tl" dir="2700000" dist="254000" sy="108000">
              <a:srgbClr val="000000">
                <a:alpha val="149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1" name="Google Shape;611;p35"/>
          <p:cNvSpPr/>
          <p:nvPr/>
        </p:nvSpPr>
        <p:spPr>
          <a:xfrm>
            <a:off x="2789975" y="1494725"/>
            <a:ext cx="2954400" cy="402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12" name="Google Shape;61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38200" y="1109100"/>
            <a:ext cx="3094825" cy="35179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36"/>
          <p:cNvSpPr txBox="1"/>
          <p:nvPr>
            <p:ph type="title"/>
          </p:nvPr>
        </p:nvSpPr>
        <p:spPr>
          <a:xfrm>
            <a:off x="3879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0555"/>
              <a:buFont typeface="Arial"/>
              <a:buNone/>
            </a:pPr>
            <a:r>
              <a:rPr lang="en" sz="3600">
                <a:latin typeface="Barlow Black"/>
                <a:ea typeface="Barlow Black"/>
                <a:cs typeface="Barlow Black"/>
                <a:sym typeface="Barlow Black"/>
              </a:rPr>
              <a:t>Generator </a:t>
            </a:r>
            <a:r>
              <a:rPr lang="en" sz="3600">
                <a:latin typeface="Barlow Black"/>
                <a:ea typeface="Barlow Black"/>
                <a:cs typeface="Barlow Black"/>
                <a:sym typeface="Barlow Black"/>
              </a:rPr>
              <a:t>Architecture</a:t>
            </a:r>
            <a:endParaRPr/>
          </a:p>
        </p:txBody>
      </p:sp>
      <p:pic>
        <p:nvPicPr>
          <p:cNvPr id="618" name="Google Shape;618;p36"/>
          <p:cNvPicPr preferRelativeResize="0"/>
          <p:nvPr/>
        </p:nvPicPr>
        <p:blipFill rotWithShape="1">
          <a:blip r:embed="rId3">
            <a:alphaModFix/>
          </a:blip>
          <a:srcRect b="43223" l="21755" r="-1915" t="6836"/>
          <a:stretch/>
        </p:blipFill>
        <p:spPr>
          <a:xfrm>
            <a:off x="311700" y="804875"/>
            <a:ext cx="8520601" cy="2782263"/>
          </a:xfrm>
          <a:prstGeom prst="rect">
            <a:avLst/>
          </a:prstGeom>
          <a:noFill/>
          <a:ln>
            <a:noFill/>
          </a:ln>
        </p:spPr>
      </p:pic>
      <p:sp>
        <p:nvSpPr>
          <p:cNvPr id="619" name="Google Shape;619;p36"/>
          <p:cNvSpPr/>
          <p:nvPr/>
        </p:nvSpPr>
        <p:spPr>
          <a:xfrm>
            <a:off x="311700" y="3174200"/>
            <a:ext cx="1078800" cy="654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0" name="Google Shape;620;p36"/>
          <p:cNvSpPr/>
          <p:nvPr/>
        </p:nvSpPr>
        <p:spPr>
          <a:xfrm>
            <a:off x="7286375" y="2957500"/>
            <a:ext cx="1078800" cy="654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1" name="Google Shape;621;p36"/>
          <p:cNvSpPr/>
          <p:nvPr/>
        </p:nvSpPr>
        <p:spPr>
          <a:xfrm>
            <a:off x="640550" y="3543300"/>
            <a:ext cx="1135800" cy="1245300"/>
          </a:xfrm>
          <a:prstGeom prst="homePlate">
            <a:avLst>
              <a:gd fmla="val 50000" name="adj"/>
            </a:avLst>
          </a:prstGeom>
          <a:noFill/>
          <a:ln cap="flat" cmpd="sng" w="9525">
            <a:solidFill>
              <a:srgbClr val="674E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91425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Dense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In: 1024 Out: 4096</a:t>
            </a:r>
            <a:endParaRPr sz="1300"/>
          </a:p>
        </p:txBody>
      </p:sp>
      <p:sp>
        <p:nvSpPr>
          <p:cNvPr id="622" name="Google Shape;622;p36"/>
          <p:cNvSpPr/>
          <p:nvPr/>
        </p:nvSpPr>
        <p:spPr>
          <a:xfrm>
            <a:off x="1850150" y="3543300"/>
            <a:ext cx="1078800" cy="1245300"/>
          </a:xfrm>
          <a:prstGeom prst="homePlate">
            <a:avLst>
              <a:gd fmla="val 50000" name="adj"/>
            </a:avLst>
          </a:prstGeom>
          <a:noFill/>
          <a:ln cap="flat" cmpd="sng" w="9525">
            <a:solidFill>
              <a:srgbClr val="674E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91425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Reshape</a:t>
            </a:r>
            <a:endParaRPr sz="1300"/>
          </a:p>
        </p:txBody>
      </p:sp>
      <p:sp>
        <p:nvSpPr>
          <p:cNvPr id="623" name="Google Shape;623;p36"/>
          <p:cNvSpPr/>
          <p:nvPr/>
        </p:nvSpPr>
        <p:spPr>
          <a:xfrm>
            <a:off x="2959875" y="3543300"/>
            <a:ext cx="1219200" cy="1245300"/>
          </a:xfrm>
          <a:prstGeom prst="homePlate">
            <a:avLst>
              <a:gd fmla="val 50000" name="adj"/>
            </a:avLst>
          </a:prstGeom>
          <a:noFill/>
          <a:ln cap="flat" cmpd="sng" w="9525">
            <a:solidFill>
              <a:srgbClr val="674E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91425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FSC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z=1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p’=1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k=3x3x64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s’=1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n=128</a:t>
            </a:r>
            <a:endParaRPr sz="1300"/>
          </a:p>
        </p:txBody>
      </p:sp>
      <p:sp>
        <p:nvSpPr>
          <p:cNvPr id="624" name="Google Shape;624;p36"/>
          <p:cNvSpPr/>
          <p:nvPr/>
        </p:nvSpPr>
        <p:spPr>
          <a:xfrm>
            <a:off x="4210000" y="3543300"/>
            <a:ext cx="1219200" cy="1245300"/>
          </a:xfrm>
          <a:prstGeom prst="homePlate">
            <a:avLst>
              <a:gd fmla="val 50000" name="adj"/>
            </a:avLst>
          </a:prstGeom>
          <a:noFill/>
          <a:ln cap="flat" cmpd="sng" w="9525">
            <a:solidFill>
              <a:srgbClr val="674E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91425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FS</a:t>
            </a:r>
            <a:r>
              <a:rPr lang="en" sz="1300"/>
              <a:t>C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z=1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p’=1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k=3x3x128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s’=1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n=128</a:t>
            </a:r>
            <a:endParaRPr sz="1300"/>
          </a:p>
        </p:txBody>
      </p:sp>
      <p:sp>
        <p:nvSpPr>
          <p:cNvPr id="625" name="Google Shape;625;p36"/>
          <p:cNvSpPr/>
          <p:nvPr/>
        </p:nvSpPr>
        <p:spPr>
          <a:xfrm>
            <a:off x="5460125" y="3543300"/>
            <a:ext cx="1219200" cy="1245300"/>
          </a:xfrm>
          <a:prstGeom prst="homePlate">
            <a:avLst>
              <a:gd fmla="val 50000" name="adj"/>
            </a:avLst>
          </a:prstGeom>
          <a:noFill/>
          <a:ln cap="flat" cmpd="sng" w="9525">
            <a:solidFill>
              <a:srgbClr val="674E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91425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FS</a:t>
            </a:r>
            <a:r>
              <a:rPr lang="en" sz="1300"/>
              <a:t>C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z=1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p’=1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k=3x3x128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s’=1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n=128</a:t>
            </a:r>
            <a:endParaRPr sz="1300"/>
          </a:p>
        </p:txBody>
      </p:sp>
      <p:sp>
        <p:nvSpPr>
          <p:cNvPr id="626" name="Google Shape;626;p36"/>
          <p:cNvSpPr/>
          <p:nvPr/>
        </p:nvSpPr>
        <p:spPr>
          <a:xfrm>
            <a:off x="6755525" y="3543300"/>
            <a:ext cx="1219200" cy="1245300"/>
          </a:xfrm>
          <a:prstGeom prst="homePlate">
            <a:avLst>
              <a:gd fmla="val 50000" name="adj"/>
            </a:avLst>
          </a:prstGeom>
          <a:noFill/>
          <a:ln cap="flat" cmpd="sng" w="9525">
            <a:solidFill>
              <a:srgbClr val="674E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91425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C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p=1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k=3x3x128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s=1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n=3</a:t>
            </a:r>
            <a:endParaRPr sz="13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37"/>
          <p:cNvSpPr txBox="1"/>
          <p:nvPr>
            <p:ph type="title"/>
          </p:nvPr>
        </p:nvSpPr>
        <p:spPr>
          <a:xfrm>
            <a:off x="3879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0555"/>
              <a:buFont typeface="Arial"/>
              <a:buNone/>
            </a:pPr>
            <a:r>
              <a:rPr lang="en" sz="3600">
                <a:latin typeface="Barlow Black"/>
                <a:ea typeface="Barlow Black"/>
                <a:cs typeface="Barlow Black"/>
                <a:sym typeface="Barlow Black"/>
              </a:rPr>
              <a:t>Complete Architecture</a:t>
            </a:r>
            <a:endParaRPr/>
          </a:p>
        </p:txBody>
      </p:sp>
      <p:pic>
        <p:nvPicPr>
          <p:cNvPr id="632" name="Google Shape;63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0" y="865325"/>
            <a:ext cx="7726549" cy="4049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38"/>
          <p:cNvSpPr txBox="1"/>
          <p:nvPr>
            <p:ph type="title"/>
          </p:nvPr>
        </p:nvSpPr>
        <p:spPr>
          <a:xfrm>
            <a:off x="3879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0555"/>
              <a:buFont typeface="Arial"/>
              <a:buNone/>
            </a:pPr>
            <a:r>
              <a:rPr lang="en" sz="3600">
                <a:latin typeface="Barlow Black"/>
                <a:ea typeface="Barlow Black"/>
                <a:cs typeface="Barlow Black"/>
                <a:sym typeface="Barlow Black"/>
              </a:rPr>
              <a:t>Proposed Points:</a:t>
            </a:r>
            <a:endParaRPr/>
          </a:p>
        </p:txBody>
      </p:sp>
      <p:sp>
        <p:nvSpPr>
          <p:cNvPr id="638" name="Google Shape;638;p38"/>
          <p:cNvSpPr txBox="1"/>
          <p:nvPr/>
        </p:nvSpPr>
        <p:spPr>
          <a:xfrm>
            <a:off x="578675" y="860975"/>
            <a:ext cx="8448000" cy="30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200"/>
              <a:buFont typeface="Roboto"/>
              <a:buChar char="●"/>
            </a:pPr>
            <a:r>
              <a:rPr lang="en" sz="2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Sample-based normalization independent of dataset-parameters.</a:t>
            </a:r>
            <a:endParaRPr sz="22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200"/>
              <a:buFont typeface="Roboto"/>
              <a:buChar char="●"/>
            </a:pPr>
            <a:r>
              <a:rPr lang="en" sz="2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Removing complex batch-norm, dropout layers from generator.</a:t>
            </a:r>
            <a:endParaRPr sz="22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200"/>
              <a:buFont typeface="Roboto"/>
              <a:buChar char="●"/>
            </a:pPr>
            <a:r>
              <a:rPr lang="en" sz="2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Using LeakyReLU(0.2) instead of ReLU in Discriminator.</a:t>
            </a:r>
            <a:endParaRPr sz="22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200"/>
              <a:buFont typeface="Roboto"/>
              <a:buChar char="●"/>
            </a:pPr>
            <a:r>
              <a:rPr lang="en" sz="2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For every epoch of discriminator training generator is trained twice.</a:t>
            </a:r>
            <a:endParaRPr sz="22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200"/>
              <a:buFont typeface="Roboto"/>
              <a:buChar char="●"/>
            </a:pPr>
            <a:r>
              <a:rPr lang="en" sz="2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Patch-wise discrimination.</a:t>
            </a:r>
            <a:endParaRPr sz="22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200"/>
              <a:buFont typeface="Roboto"/>
              <a:buChar char="●"/>
            </a:pPr>
            <a:r>
              <a:rPr lang="en" sz="2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Low discriminator learning rate.</a:t>
            </a:r>
            <a:endParaRPr sz="22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3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effectLst>
            <a:outerShdw blurRad="285750" rotWithShape="0" algn="bl" dir="2760000" dist="257175">
              <a:srgbClr val="000000">
                <a:alpha val="20000"/>
              </a:srgbClr>
            </a:outerShdw>
          </a:effectLst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5000">
                <a:latin typeface="Barlow Black"/>
                <a:ea typeface="Barlow Black"/>
                <a:cs typeface="Barlow Black"/>
                <a:sym typeface="Barlow Black"/>
              </a:rPr>
              <a:t>Implementation</a:t>
            </a:r>
            <a:endParaRPr sz="5700"/>
          </a:p>
        </p:txBody>
      </p:sp>
      <p:grpSp>
        <p:nvGrpSpPr>
          <p:cNvPr id="644" name="Google Shape;644;p39"/>
          <p:cNvGrpSpPr/>
          <p:nvPr/>
        </p:nvGrpSpPr>
        <p:grpSpPr>
          <a:xfrm>
            <a:off x="5242844" y="1071574"/>
            <a:ext cx="3606077" cy="3483227"/>
            <a:chOff x="5242844" y="1071574"/>
            <a:chExt cx="3606077" cy="3483227"/>
          </a:xfrm>
        </p:grpSpPr>
        <p:sp>
          <p:nvSpPr>
            <p:cNvPr id="645" name="Google Shape;645;p39"/>
            <p:cNvSpPr/>
            <p:nvPr/>
          </p:nvSpPr>
          <p:spPr>
            <a:xfrm>
              <a:off x="6029644" y="3164768"/>
              <a:ext cx="1086000" cy="1094100"/>
            </a:xfrm>
            <a:prstGeom prst="roundRect">
              <a:avLst>
                <a:gd fmla="val 4717" name="adj"/>
              </a:avLst>
            </a:prstGeom>
            <a:gradFill>
              <a:gsLst>
                <a:gs pos="0">
                  <a:srgbClr val="FFFFFF"/>
                </a:gs>
                <a:gs pos="100000">
                  <a:srgbClr val="D9D9D9"/>
                </a:gs>
              </a:gsLst>
              <a:lin ang="18900732" scaled="0"/>
            </a:gradFill>
            <a:ln cap="flat" cmpd="sng" w="9525">
              <a:solidFill>
                <a:srgbClr val="FFFFFF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292100" sx="108000" rotWithShape="0" algn="tl" dir="2700000" dist="254000" sy="108000">
                <a:srgbClr val="000000">
                  <a:alpha val="149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6" name="Google Shape;646;p39"/>
            <p:cNvSpPr/>
            <p:nvPr/>
          </p:nvSpPr>
          <p:spPr>
            <a:xfrm>
              <a:off x="6621379" y="3689901"/>
              <a:ext cx="861000" cy="864900"/>
            </a:xfrm>
            <a:prstGeom prst="roundRect">
              <a:avLst>
                <a:gd fmla="val 4717" name="adj"/>
              </a:avLst>
            </a:prstGeom>
            <a:gradFill>
              <a:gsLst>
                <a:gs pos="0">
                  <a:srgbClr val="FFFFFF"/>
                </a:gs>
                <a:gs pos="100000">
                  <a:srgbClr val="D9D9D9"/>
                </a:gs>
              </a:gsLst>
              <a:lin ang="18900732" scaled="0"/>
            </a:gradFill>
            <a:ln cap="flat" cmpd="sng" w="9525">
              <a:solidFill>
                <a:srgbClr val="FFFFFF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292100" sx="108000" rotWithShape="0" algn="tl" dir="2700000" dist="254000" sy="108000">
                <a:srgbClr val="000000">
                  <a:alpha val="149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7" name="Google Shape;647;p39"/>
            <p:cNvSpPr/>
            <p:nvPr/>
          </p:nvSpPr>
          <p:spPr>
            <a:xfrm>
              <a:off x="5242844" y="3836410"/>
              <a:ext cx="636000" cy="642300"/>
            </a:xfrm>
            <a:prstGeom prst="roundRect">
              <a:avLst>
                <a:gd fmla="val 4717" name="adj"/>
              </a:avLst>
            </a:prstGeom>
            <a:gradFill>
              <a:gsLst>
                <a:gs pos="0">
                  <a:srgbClr val="FFFFFF"/>
                </a:gs>
                <a:gs pos="100000">
                  <a:srgbClr val="D9D9D9"/>
                </a:gs>
              </a:gsLst>
              <a:lin ang="18900732" scaled="0"/>
            </a:gradFill>
            <a:ln cap="flat" cmpd="sng" w="9525">
              <a:solidFill>
                <a:srgbClr val="FFFFFF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292100" sx="108000" rotWithShape="0" algn="tl" dir="2700000" dist="254000" sy="108000">
                <a:srgbClr val="000000">
                  <a:alpha val="149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8" name="Google Shape;648;p39"/>
            <p:cNvSpPr/>
            <p:nvPr/>
          </p:nvSpPr>
          <p:spPr>
            <a:xfrm flipH="1">
              <a:off x="5993456" y="1071574"/>
              <a:ext cx="1966800" cy="460500"/>
            </a:xfrm>
            <a:prstGeom prst="roundRect">
              <a:avLst>
                <a:gd fmla="val 4717" name="adj"/>
              </a:avLst>
            </a:prstGeom>
            <a:gradFill>
              <a:gsLst>
                <a:gs pos="0">
                  <a:srgbClr val="FFFFFF"/>
                </a:gs>
                <a:gs pos="100000">
                  <a:srgbClr val="D9D9D9"/>
                </a:gs>
              </a:gsLst>
              <a:lin ang="18900732" scaled="0"/>
            </a:gradFill>
            <a:ln cap="flat" cmpd="sng" w="9525">
              <a:solidFill>
                <a:srgbClr val="FFFFFF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292100" sx="108000" rotWithShape="0" algn="tl" dir="2700000" dist="254000" sy="108000">
                <a:srgbClr val="000000">
                  <a:alpha val="149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9" name="Google Shape;649;p39"/>
            <p:cNvSpPr/>
            <p:nvPr/>
          </p:nvSpPr>
          <p:spPr>
            <a:xfrm flipH="1">
              <a:off x="7521033" y="2661875"/>
              <a:ext cx="544800" cy="546000"/>
            </a:xfrm>
            <a:prstGeom prst="roundRect">
              <a:avLst>
                <a:gd fmla="val 4717" name="adj"/>
              </a:avLst>
            </a:prstGeom>
            <a:gradFill>
              <a:gsLst>
                <a:gs pos="0">
                  <a:srgbClr val="FFFFFF"/>
                </a:gs>
                <a:gs pos="100000">
                  <a:srgbClr val="D9D9D9"/>
                </a:gs>
              </a:gsLst>
              <a:lin ang="18900732" scaled="0"/>
            </a:gradFill>
            <a:ln cap="flat" cmpd="sng" w="9525">
              <a:solidFill>
                <a:srgbClr val="FFFFFF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292100" sx="108000" rotWithShape="0" algn="tl" dir="2700000" dist="254000" sy="108000">
                <a:srgbClr val="000000">
                  <a:alpha val="149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0" name="Google Shape;650;p39"/>
            <p:cNvSpPr/>
            <p:nvPr/>
          </p:nvSpPr>
          <p:spPr>
            <a:xfrm flipH="1">
              <a:off x="7677121" y="3304496"/>
              <a:ext cx="1171800" cy="1174200"/>
            </a:xfrm>
            <a:prstGeom prst="roundRect">
              <a:avLst>
                <a:gd fmla="val 4717" name="adj"/>
              </a:avLst>
            </a:prstGeom>
            <a:gradFill>
              <a:gsLst>
                <a:gs pos="0">
                  <a:srgbClr val="FFFFFF"/>
                </a:gs>
                <a:gs pos="100000">
                  <a:srgbClr val="D9D9D9"/>
                </a:gs>
              </a:gsLst>
              <a:lin ang="18900732" scaled="0"/>
            </a:gradFill>
            <a:ln cap="flat" cmpd="sng" w="9525">
              <a:solidFill>
                <a:srgbClr val="FFFFFF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292100" sx="108000" rotWithShape="0" algn="tl" dir="2700000" dist="254000" sy="108000">
                <a:srgbClr val="000000">
                  <a:alpha val="149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51" name="Google Shape;651;p39"/>
          <p:cNvSpPr/>
          <p:nvPr/>
        </p:nvSpPr>
        <p:spPr>
          <a:xfrm flipH="1">
            <a:off x="311708" y="335400"/>
            <a:ext cx="544800" cy="546000"/>
          </a:xfrm>
          <a:prstGeom prst="roundRect">
            <a:avLst>
              <a:gd fmla="val 4717" name="adj"/>
            </a:avLst>
          </a:prstGeom>
          <a:gradFill>
            <a:gsLst>
              <a:gs pos="0">
                <a:srgbClr val="FFFFFF"/>
              </a:gs>
              <a:gs pos="100000">
                <a:srgbClr val="D9D9D9"/>
              </a:gs>
            </a:gsLst>
            <a:lin ang="18900732" scaled="0"/>
          </a:gradFill>
          <a:ln cap="flat" cmpd="sng" w="9525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292100" sx="108000" rotWithShape="0" algn="tl" dir="2700000" dist="254000" sy="108000">
              <a:srgbClr val="000000">
                <a:alpha val="149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40"/>
          <p:cNvSpPr txBox="1"/>
          <p:nvPr>
            <p:ph type="title"/>
          </p:nvPr>
        </p:nvSpPr>
        <p:spPr>
          <a:xfrm>
            <a:off x="3879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0555"/>
              <a:buFont typeface="Arial"/>
              <a:buNone/>
            </a:pPr>
            <a:r>
              <a:rPr lang="en" sz="3600">
                <a:latin typeface="Barlow Black"/>
                <a:ea typeface="Barlow Black"/>
                <a:cs typeface="Barlow Black"/>
                <a:sym typeface="Barlow Black"/>
              </a:rPr>
              <a:t>Dataset used by Paper:</a:t>
            </a:r>
            <a:endParaRPr/>
          </a:p>
        </p:txBody>
      </p:sp>
      <p:sp>
        <p:nvSpPr>
          <p:cNvPr id="657" name="Google Shape;657;p40"/>
          <p:cNvSpPr txBox="1"/>
          <p:nvPr/>
        </p:nvSpPr>
        <p:spPr>
          <a:xfrm>
            <a:off x="578675" y="1013375"/>
            <a:ext cx="8448000" cy="30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200"/>
              <a:buFont typeface="Roboto"/>
              <a:buAutoNum type="arabicPeriod"/>
            </a:pPr>
            <a:r>
              <a:rPr lang="en" sz="22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https://paperswithcode.com/dataset/afhq</a:t>
            </a:r>
            <a:endParaRPr sz="22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200"/>
              <a:buFont typeface="Roboto"/>
              <a:buAutoNum type="arabicPeriod"/>
            </a:pPr>
            <a:r>
              <a:rPr lang="en" sz="22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https://paperswithcode.com/dataset/ffhq</a:t>
            </a:r>
            <a:endParaRPr sz="22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200"/>
              <a:buFont typeface="Roboto"/>
              <a:buAutoNum type="arabicPeriod"/>
            </a:pPr>
            <a:r>
              <a:rPr lang="en" sz="22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5"/>
              </a:rPr>
              <a:t>https://paperswithcode.com/dataset/celeba-hq</a:t>
            </a:r>
            <a:r>
              <a:rPr lang="en" sz="2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22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200"/>
              <a:buFont typeface="Roboto"/>
              <a:buChar char="●"/>
            </a:pPr>
            <a:r>
              <a:rPr lang="en" sz="2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Number of images: 16130</a:t>
            </a:r>
            <a:endParaRPr sz="22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200"/>
              <a:buFont typeface="Roboto"/>
              <a:buChar char="●"/>
            </a:pPr>
            <a:r>
              <a:rPr lang="en" sz="2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Dimension: 512x512 (RGB) [subsampled to 64x64(RGB)]</a:t>
            </a:r>
            <a:endParaRPr sz="22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200"/>
              <a:buFont typeface="Roboto"/>
              <a:buChar char="●"/>
            </a:pPr>
            <a:r>
              <a:rPr lang="en" sz="2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Classes: Cats, Dogs and Wild Animals ~ 5000 each.</a:t>
            </a:r>
            <a:endParaRPr sz="22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41"/>
          <p:cNvSpPr txBox="1"/>
          <p:nvPr>
            <p:ph type="title"/>
          </p:nvPr>
        </p:nvSpPr>
        <p:spPr>
          <a:xfrm>
            <a:off x="831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0555"/>
              <a:buFont typeface="Arial"/>
              <a:buNone/>
            </a:pPr>
            <a:r>
              <a:rPr lang="en" sz="3600">
                <a:latin typeface="Barlow Black"/>
                <a:ea typeface="Barlow Black"/>
                <a:cs typeface="Barlow Black"/>
                <a:sym typeface="Barlow Black"/>
              </a:rPr>
              <a:t>Training by</a:t>
            </a:r>
            <a:r>
              <a:rPr lang="en" sz="3600">
                <a:latin typeface="Barlow Black"/>
                <a:ea typeface="Barlow Black"/>
                <a:cs typeface="Barlow Black"/>
                <a:sym typeface="Barlow Black"/>
              </a:rPr>
              <a:t> Authors:</a:t>
            </a:r>
            <a:endParaRPr/>
          </a:p>
        </p:txBody>
      </p:sp>
      <p:sp>
        <p:nvSpPr>
          <p:cNvPr id="663" name="Google Shape;663;p41"/>
          <p:cNvSpPr txBox="1"/>
          <p:nvPr/>
        </p:nvSpPr>
        <p:spPr>
          <a:xfrm>
            <a:off x="273875" y="860975"/>
            <a:ext cx="8448000" cy="30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200"/>
              <a:buFont typeface="Roboto"/>
              <a:buChar char="●"/>
            </a:pPr>
            <a:r>
              <a:rPr lang="en" sz="2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Number of Epochs: 30,000</a:t>
            </a:r>
            <a:endParaRPr sz="22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200"/>
              <a:buFont typeface="Roboto"/>
              <a:buChar char="●"/>
            </a:pPr>
            <a:r>
              <a:rPr lang="en" sz="2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Time taken: 2 Days</a:t>
            </a:r>
            <a:endParaRPr sz="22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200"/>
              <a:buFont typeface="Roboto"/>
              <a:buChar char="●"/>
            </a:pPr>
            <a:r>
              <a:rPr lang="en" sz="2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Device Used: -</a:t>
            </a:r>
            <a:endParaRPr sz="22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64" name="Google Shape;664;p41"/>
          <p:cNvPicPr preferRelativeResize="0"/>
          <p:nvPr/>
        </p:nvPicPr>
        <p:blipFill rotWithShape="1">
          <a:blip r:embed="rId3">
            <a:alphaModFix/>
          </a:blip>
          <a:srcRect b="2846" l="0" r="891" t="0"/>
          <a:stretch/>
        </p:blipFill>
        <p:spPr>
          <a:xfrm>
            <a:off x="4208175" y="251375"/>
            <a:ext cx="4935826" cy="48383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/>
          <p:nvPr>
            <p:ph type="ctrTitle"/>
          </p:nvPr>
        </p:nvSpPr>
        <p:spPr>
          <a:xfrm>
            <a:off x="311708" y="1125575"/>
            <a:ext cx="8520600" cy="2052600"/>
          </a:xfrm>
          <a:prstGeom prst="rect">
            <a:avLst/>
          </a:prstGeom>
          <a:effectLst>
            <a:outerShdw blurRad="285750" rotWithShape="0" algn="bl" dir="2760000" dist="257175">
              <a:srgbClr val="000000">
                <a:alpha val="20000"/>
              </a:srgbClr>
            </a:outerShdw>
          </a:effectLst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5000">
                <a:latin typeface="Barlow Black"/>
                <a:ea typeface="Barlow Black"/>
                <a:cs typeface="Barlow Black"/>
                <a:sym typeface="Barlow Black"/>
              </a:rPr>
              <a:t>GANS</a:t>
            </a:r>
            <a:endParaRPr sz="5000">
              <a:latin typeface="Barlow Black"/>
              <a:ea typeface="Barlow Black"/>
              <a:cs typeface="Barlow Black"/>
              <a:sym typeface="Barlow Black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833">
                <a:latin typeface="Barlow Black"/>
                <a:ea typeface="Barlow Black"/>
                <a:cs typeface="Barlow Black"/>
                <a:sym typeface="Barlow Black"/>
              </a:rPr>
              <a:t>Generative </a:t>
            </a:r>
            <a:r>
              <a:rPr lang="en" sz="3833">
                <a:latin typeface="Barlow Black"/>
                <a:ea typeface="Barlow Black"/>
                <a:cs typeface="Barlow Black"/>
                <a:sym typeface="Barlow Black"/>
              </a:rPr>
              <a:t>Adversarial</a:t>
            </a:r>
            <a:r>
              <a:rPr lang="en" sz="3833">
                <a:latin typeface="Barlow Black"/>
                <a:ea typeface="Barlow Black"/>
                <a:cs typeface="Barlow Black"/>
                <a:sym typeface="Barlow Black"/>
              </a:rPr>
              <a:t> Networks</a:t>
            </a:r>
            <a:endParaRPr sz="3833">
              <a:latin typeface="Barlow Black"/>
              <a:ea typeface="Barlow Black"/>
              <a:cs typeface="Barlow Black"/>
              <a:sym typeface="Barlow Black"/>
            </a:endParaRPr>
          </a:p>
        </p:txBody>
      </p:sp>
      <p:grpSp>
        <p:nvGrpSpPr>
          <p:cNvPr id="75" name="Google Shape;75;p15"/>
          <p:cNvGrpSpPr/>
          <p:nvPr/>
        </p:nvGrpSpPr>
        <p:grpSpPr>
          <a:xfrm>
            <a:off x="5242844" y="1071574"/>
            <a:ext cx="3606077" cy="3483227"/>
            <a:chOff x="5242844" y="1071574"/>
            <a:chExt cx="3606077" cy="3483227"/>
          </a:xfrm>
        </p:grpSpPr>
        <p:sp>
          <p:nvSpPr>
            <p:cNvPr id="76" name="Google Shape;76;p15"/>
            <p:cNvSpPr/>
            <p:nvPr/>
          </p:nvSpPr>
          <p:spPr>
            <a:xfrm>
              <a:off x="6029644" y="3164768"/>
              <a:ext cx="1086000" cy="1094100"/>
            </a:xfrm>
            <a:prstGeom prst="roundRect">
              <a:avLst>
                <a:gd fmla="val 4717" name="adj"/>
              </a:avLst>
            </a:prstGeom>
            <a:gradFill>
              <a:gsLst>
                <a:gs pos="0">
                  <a:srgbClr val="FFFFFF"/>
                </a:gs>
                <a:gs pos="100000">
                  <a:srgbClr val="D9D9D9"/>
                </a:gs>
              </a:gsLst>
              <a:lin ang="18900732" scaled="0"/>
            </a:gradFill>
            <a:ln cap="flat" cmpd="sng" w="9525">
              <a:solidFill>
                <a:srgbClr val="FFFFFF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292100" sx="108000" rotWithShape="0" algn="tl" dir="2700000" dist="254000" sy="108000">
                <a:srgbClr val="000000">
                  <a:alpha val="149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Google Shape;77;p15"/>
            <p:cNvSpPr/>
            <p:nvPr/>
          </p:nvSpPr>
          <p:spPr>
            <a:xfrm>
              <a:off x="6621379" y="3689901"/>
              <a:ext cx="861000" cy="864900"/>
            </a:xfrm>
            <a:prstGeom prst="roundRect">
              <a:avLst>
                <a:gd fmla="val 4717" name="adj"/>
              </a:avLst>
            </a:prstGeom>
            <a:gradFill>
              <a:gsLst>
                <a:gs pos="0">
                  <a:srgbClr val="FFFFFF"/>
                </a:gs>
                <a:gs pos="100000">
                  <a:srgbClr val="D9D9D9"/>
                </a:gs>
              </a:gsLst>
              <a:lin ang="18900732" scaled="0"/>
            </a:gradFill>
            <a:ln cap="flat" cmpd="sng" w="9525">
              <a:solidFill>
                <a:srgbClr val="FFFFFF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292100" sx="108000" rotWithShape="0" algn="tl" dir="2700000" dist="254000" sy="108000">
                <a:srgbClr val="000000">
                  <a:alpha val="149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78;p15"/>
            <p:cNvSpPr/>
            <p:nvPr/>
          </p:nvSpPr>
          <p:spPr>
            <a:xfrm>
              <a:off x="5242844" y="3836410"/>
              <a:ext cx="636000" cy="642300"/>
            </a:xfrm>
            <a:prstGeom prst="roundRect">
              <a:avLst>
                <a:gd fmla="val 4717" name="adj"/>
              </a:avLst>
            </a:prstGeom>
            <a:gradFill>
              <a:gsLst>
                <a:gs pos="0">
                  <a:srgbClr val="FFFFFF"/>
                </a:gs>
                <a:gs pos="100000">
                  <a:srgbClr val="D9D9D9"/>
                </a:gs>
              </a:gsLst>
              <a:lin ang="18900732" scaled="0"/>
            </a:gradFill>
            <a:ln cap="flat" cmpd="sng" w="9525">
              <a:solidFill>
                <a:srgbClr val="FFFFFF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292100" sx="108000" rotWithShape="0" algn="tl" dir="2700000" dist="254000" sy="108000">
                <a:srgbClr val="000000">
                  <a:alpha val="149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Google Shape;79;p15"/>
            <p:cNvSpPr/>
            <p:nvPr/>
          </p:nvSpPr>
          <p:spPr>
            <a:xfrm flipH="1">
              <a:off x="5993456" y="1071574"/>
              <a:ext cx="1966800" cy="460500"/>
            </a:xfrm>
            <a:prstGeom prst="roundRect">
              <a:avLst>
                <a:gd fmla="val 4717" name="adj"/>
              </a:avLst>
            </a:prstGeom>
            <a:gradFill>
              <a:gsLst>
                <a:gs pos="0">
                  <a:srgbClr val="FFFFFF"/>
                </a:gs>
                <a:gs pos="100000">
                  <a:srgbClr val="D9D9D9"/>
                </a:gs>
              </a:gsLst>
              <a:lin ang="18900732" scaled="0"/>
            </a:gradFill>
            <a:ln cap="flat" cmpd="sng" w="9525">
              <a:solidFill>
                <a:srgbClr val="FFFFFF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292100" sx="108000" rotWithShape="0" algn="tl" dir="2700000" dist="254000" sy="108000">
                <a:srgbClr val="000000">
                  <a:alpha val="149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Google Shape;80;p15"/>
            <p:cNvSpPr/>
            <p:nvPr/>
          </p:nvSpPr>
          <p:spPr>
            <a:xfrm flipH="1">
              <a:off x="6195083" y="3849350"/>
              <a:ext cx="544800" cy="546000"/>
            </a:xfrm>
            <a:prstGeom prst="roundRect">
              <a:avLst>
                <a:gd fmla="val 4717" name="adj"/>
              </a:avLst>
            </a:prstGeom>
            <a:gradFill>
              <a:gsLst>
                <a:gs pos="0">
                  <a:srgbClr val="FFFFFF"/>
                </a:gs>
                <a:gs pos="100000">
                  <a:srgbClr val="D9D9D9"/>
                </a:gs>
              </a:gsLst>
              <a:lin ang="18900732" scaled="0"/>
            </a:gradFill>
            <a:ln cap="flat" cmpd="sng" w="9525">
              <a:solidFill>
                <a:srgbClr val="FFFFFF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292100" sx="108000" rotWithShape="0" algn="tl" dir="2700000" dist="254000" sy="108000">
                <a:srgbClr val="000000">
                  <a:alpha val="149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" name="Google Shape;81;p15"/>
            <p:cNvSpPr/>
            <p:nvPr/>
          </p:nvSpPr>
          <p:spPr>
            <a:xfrm flipH="1">
              <a:off x="7677121" y="3304496"/>
              <a:ext cx="1171800" cy="1174200"/>
            </a:xfrm>
            <a:prstGeom prst="roundRect">
              <a:avLst>
                <a:gd fmla="val 4717" name="adj"/>
              </a:avLst>
            </a:prstGeom>
            <a:gradFill>
              <a:gsLst>
                <a:gs pos="0">
                  <a:srgbClr val="FFFFFF"/>
                </a:gs>
                <a:gs pos="100000">
                  <a:srgbClr val="D9D9D9"/>
                </a:gs>
              </a:gsLst>
              <a:lin ang="18900732" scaled="0"/>
            </a:gradFill>
            <a:ln cap="flat" cmpd="sng" w="9525">
              <a:solidFill>
                <a:srgbClr val="FFFFFF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292100" sx="108000" rotWithShape="0" algn="tl" dir="2700000" dist="254000" sy="108000">
                <a:srgbClr val="000000">
                  <a:alpha val="149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2" name="Google Shape;82;p15"/>
          <p:cNvSpPr/>
          <p:nvPr/>
        </p:nvSpPr>
        <p:spPr>
          <a:xfrm flipH="1">
            <a:off x="311708" y="335400"/>
            <a:ext cx="544800" cy="546000"/>
          </a:xfrm>
          <a:prstGeom prst="roundRect">
            <a:avLst>
              <a:gd fmla="val 4717" name="adj"/>
            </a:avLst>
          </a:prstGeom>
          <a:gradFill>
            <a:gsLst>
              <a:gs pos="0">
                <a:srgbClr val="FFFFFF"/>
              </a:gs>
              <a:gs pos="100000">
                <a:srgbClr val="D9D9D9"/>
              </a:gs>
            </a:gsLst>
            <a:lin ang="18900732" scaled="0"/>
          </a:gradFill>
          <a:ln cap="flat" cmpd="sng" w="9525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292100" sx="108000" rotWithShape="0" algn="tl" dir="2700000" dist="254000" sy="108000">
              <a:srgbClr val="000000">
                <a:alpha val="149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42"/>
          <p:cNvSpPr txBox="1"/>
          <p:nvPr>
            <p:ph type="title"/>
          </p:nvPr>
        </p:nvSpPr>
        <p:spPr>
          <a:xfrm>
            <a:off x="3879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0555"/>
              <a:buFont typeface="Arial"/>
              <a:buNone/>
            </a:pPr>
            <a:r>
              <a:rPr lang="en" sz="3600">
                <a:latin typeface="Barlow Black"/>
                <a:ea typeface="Barlow Black"/>
                <a:cs typeface="Barlow Black"/>
                <a:sym typeface="Barlow Black"/>
              </a:rPr>
              <a:t>Dataset used for Seminar demo:</a:t>
            </a:r>
            <a:endParaRPr/>
          </a:p>
        </p:txBody>
      </p:sp>
      <p:sp>
        <p:nvSpPr>
          <p:cNvPr id="670" name="Google Shape;670;p42"/>
          <p:cNvSpPr txBox="1"/>
          <p:nvPr/>
        </p:nvSpPr>
        <p:spPr>
          <a:xfrm>
            <a:off x="578675" y="1013375"/>
            <a:ext cx="8448000" cy="30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200"/>
              <a:buFont typeface="Roboto"/>
              <a:buAutoNum type="arabicPeriod"/>
            </a:pPr>
            <a:r>
              <a:rPr lang="en" sz="22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https://www.kaggle.com/datasets/splcher/animefacedataset</a:t>
            </a:r>
            <a:r>
              <a:rPr lang="en" sz="2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22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200"/>
              <a:buFont typeface="Roboto"/>
              <a:buChar char="●"/>
            </a:pPr>
            <a:r>
              <a:rPr lang="en" sz="2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Number of images: 63,566</a:t>
            </a:r>
            <a:endParaRPr sz="22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200"/>
              <a:buFont typeface="Roboto"/>
              <a:buChar char="●"/>
            </a:pPr>
            <a:r>
              <a:rPr lang="en" sz="2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Dimension: Varied (RGB) [subsampled to 64x64(RGB)]</a:t>
            </a:r>
            <a:endParaRPr sz="22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71" name="Google Shape;671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232687"/>
            <a:ext cx="9144001" cy="1878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43"/>
          <p:cNvSpPr txBox="1"/>
          <p:nvPr>
            <p:ph type="title"/>
          </p:nvPr>
        </p:nvSpPr>
        <p:spPr>
          <a:xfrm>
            <a:off x="3879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0555"/>
              <a:buFont typeface="Arial"/>
              <a:buNone/>
            </a:pPr>
            <a:r>
              <a:rPr lang="en" sz="3600">
                <a:latin typeface="Barlow Black"/>
                <a:ea typeface="Barlow Black"/>
                <a:cs typeface="Barlow Black"/>
                <a:sym typeface="Barlow Black"/>
              </a:rPr>
              <a:t>Training for Seminar demo:</a:t>
            </a:r>
            <a:endParaRPr/>
          </a:p>
        </p:txBody>
      </p:sp>
      <p:sp>
        <p:nvSpPr>
          <p:cNvPr id="677" name="Google Shape;677;p43"/>
          <p:cNvSpPr txBox="1"/>
          <p:nvPr/>
        </p:nvSpPr>
        <p:spPr>
          <a:xfrm>
            <a:off x="578675" y="1013375"/>
            <a:ext cx="8448000" cy="30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200"/>
              <a:buFont typeface="Roboto"/>
              <a:buChar char="●"/>
            </a:pPr>
            <a:r>
              <a:rPr lang="en" sz="2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Number of Epochs: 50</a:t>
            </a:r>
            <a:endParaRPr sz="22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200"/>
              <a:buFont typeface="Roboto"/>
              <a:buChar char="●"/>
            </a:pPr>
            <a:r>
              <a:rPr lang="en" sz="2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Time taken: ~2 Hours</a:t>
            </a:r>
            <a:endParaRPr sz="22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200"/>
              <a:buFont typeface="Roboto"/>
              <a:buChar char="●"/>
            </a:pPr>
            <a:r>
              <a:rPr lang="en" sz="2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Device Used: K80, P100, Tesla T4 [Google Colab GPU]</a:t>
            </a:r>
            <a:endParaRPr sz="22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44"/>
          <p:cNvSpPr txBox="1"/>
          <p:nvPr>
            <p:ph type="title"/>
          </p:nvPr>
        </p:nvSpPr>
        <p:spPr>
          <a:xfrm>
            <a:off x="3879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Barlow Black"/>
                <a:ea typeface="Barlow Black"/>
                <a:cs typeface="Barlow Black"/>
                <a:sym typeface="Barlow Black"/>
              </a:rPr>
              <a:t>References &amp; Links:</a:t>
            </a:r>
            <a:endParaRPr/>
          </a:p>
        </p:txBody>
      </p:sp>
      <p:grpSp>
        <p:nvGrpSpPr>
          <p:cNvPr id="683" name="Google Shape;683;p44"/>
          <p:cNvGrpSpPr/>
          <p:nvPr/>
        </p:nvGrpSpPr>
        <p:grpSpPr>
          <a:xfrm>
            <a:off x="623894" y="216424"/>
            <a:ext cx="8225027" cy="4629802"/>
            <a:chOff x="623894" y="216424"/>
            <a:chExt cx="8225027" cy="4629802"/>
          </a:xfrm>
        </p:grpSpPr>
        <p:sp>
          <p:nvSpPr>
            <p:cNvPr id="684" name="Google Shape;684;p44"/>
            <p:cNvSpPr/>
            <p:nvPr/>
          </p:nvSpPr>
          <p:spPr>
            <a:xfrm>
              <a:off x="6051494" y="2530343"/>
              <a:ext cx="1086000" cy="1094100"/>
            </a:xfrm>
            <a:prstGeom prst="roundRect">
              <a:avLst>
                <a:gd fmla="val 4717" name="adj"/>
              </a:avLst>
            </a:prstGeom>
            <a:gradFill>
              <a:gsLst>
                <a:gs pos="0">
                  <a:srgbClr val="FFFFFF"/>
                </a:gs>
                <a:gs pos="100000">
                  <a:srgbClr val="D9D9D9"/>
                </a:gs>
              </a:gsLst>
              <a:lin ang="18900732" scaled="0"/>
            </a:gradFill>
            <a:ln cap="flat" cmpd="sng" w="9525">
              <a:solidFill>
                <a:srgbClr val="FFFFFF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292100" sx="108000" rotWithShape="0" algn="tl" dir="2700000" dist="254000" sy="108000">
                <a:srgbClr val="000000">
                  <a:alpha val="149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5" name="Google Shape;685;p44"/>
            <p:cNvSpPr/>
            <p:nvPr/>
          </p:nvSpPr>
          <p:spPr>
            <a:xfrm>
              <a:off x="3711004" y="3981326"/>
              <a:ext cx="861000" cy="864900"/>
            </a:xfrm>
            <a:prstGeom prst="roundRect">
              <a:avLst>
                <a:gd fmla="val 4717" name="adj"/>
              </a:avLst>
            </a:prstGeom>
            <a:gradFill>
              <a:gsLst>
                <a:gs pos="0">
                  <a:srgbClr val="FFFFFF"/>
                </a:gs>
                <a:gs pos="100000">
                  <a:srgbClr val="D9D9D9"/>
                </a:gs>
              </a:gsLst>
              <a:lin ang="18900732" scaled="0"/>
            </a:gradFill>
            <a:ln cap="flat" cmpd="sng" w="9525">
              <a:solidFill>
                <a:srgbClr val="FFFFFF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292100" sx="108000" rotWithShape="0" algn="tl" dir="2700000" dist="254000" sy="108000">
                <a:srgbClr val="000000">
                  <a:alpha val="149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6" name="Google Shape;686;p44"/>
            <p:cNvSpPr/>
            <p:nvPr/>
          </p:nvSpPr>
          <p:spPr>
            <a:xfrm>
              <a:off x="623894" y="3880135"/>
              <a:ext cx="636000" cy="642300"/>
            </a:xfrm>
            <a:prstGeom prst="roundRect">
              <a:avLst>
                <a:gd fmla="val 4717" name="adj"/>
              </a:avLst>
            </a:prstGeom>
            <a:gradFill>
              <a:gsLst>
                <a:gs pos="0">
                  <a:srgbClr val="FFFFFF"/>
                </a:gs>
                <a:gs pos="100000">
                  <a:srgbClr val="D9D9D9"/>
                </a:gs>
              </a:gsLst>
              <a:lin ang="18900732" scaled="0"/>
            </a:gradFill>
            <a:ln cap="flat" cmpd="sng" w="9525">
              <a:solidFill>
                <a:srgbClr val="FFFFFF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292100" sx="108000" rotWithShape="0" algn="tl" dir="2700000" dist="254000" sy="108000">
                <a:srgbClr val="000000">
                  <a:alpha val="149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7" name="Google Shape;687;p44"/>
            <p:cNvSpPr/>
            <p:nvPr/>
          </p:nvSpPr>
          <p:spPr>
            <a:xfrm flipH="1">
              <a:off x="4784081" y="216424"/>
              <a:ext cx="1966800" cy="460500"/>
            </a:xfrm>
            <a:prstGeom prst="roundRect">
              <a:avLst>
                <a:gd fmla="val 4717" name="adj"/>
              </a:avLst>
            </a:prstGeom>
            <a:gradFill>
              <a:gsLst>
                <a:gs pos="0">
                  <a:srgbClr val="FFFFFF"/>
                </a:gs>
                <a:gs pos="100000">
                  <a:srgbClr val="D9D9D9"/>
                </a:gs>
              </a:gsLst>
              <a:lin ang="18900732" scaled="0"/>
            </a:gradFill>
            <a:ln cap="flat" cmpd="sng" w="9525">
              <a:solidFill>
                <a:srgbClr val="FFFFFF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292100" sx="108000" rotWithShape="0" algn="tl" dir="2700000" dist="254000" sy="108000">
                <a:srgbClr val="000000">
                  <a:alpha val="149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8" name="Google Shape;688;p44"/>
            <p:cNvSpPr/>
            <p:nvPr/>
          </p:nvSpPr>
          <p:spPr>
            <a:xfrm flipH="1">
              <a:off x="1619858" y="1984350"/>
              <a:ext cx="544800" cy="546000"/>
            </a:xfrm>
            <a:prstGeom prst="roundRect">
              <a:avLst>
                <a:gd fmla="val 4717" name="adj"/>
              </a:avLst>
            </a:prstGeom>
            <a:gradFill>
              <a:gsLst>
                <a:gs pos="0">
                  <a:srgbClr val="FFFFFF"/>
                </a:gs>
                <a:gs pos="100000">
                  <a:srgbClr val="D9D9D9"/>
                </a:gs>
              </a:gsLst>
              <a:lin ang="18900732" scaled="0"/>
            </a:gradFill>
            <a:ln cap="flat" cmpd="sng" w="9525">
              <a:solidFill>
                <a:srgbClr val="FFFFFF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292100" sx="108000" rotWithShape="0" algn="tl" dir="2700000" dist="254000" sy="108000">
                <a:srgbClr val="000000">
                  <a:alpha val="149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9" name="Google Shape;689;p44"/>
            <p:cNvSpPr/>
            <p:nvPr/>
          </p:nvSpPr>
          <p:spPr>
            <a:xfrm flipH="1">
              <a:off x="7677121" y="3304496"/>
              <a:ext cx="1171800" cy="1174200"/>
            </a:xfrm>
            <a:prstGeom prst="roundRect">
              <a:avLst>
                <a:gd fmla="val 4717" name="adj"/>
              </a:avLst>
            </a:prstGeom>
            <a:gradFill>
              <a:gsLst>
                <a:gs pos="0">
                  <a:srgbClr val="FFFFFF"/>
                </a:gs>
                <a:gs pos="100000">
                  <a:srgbClr val="D9D9D9"/>
                </a:gs>
              </a:gsLst>
              <a:lin ang="18900732" scaled="0"/>
            </a:gradFill>
            <a:ln cap="flat" cmpd="sng" w="9525">
              <a:solidFill>
                <a:srgbClr val="FFFFFF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292100" sx="108000" rotWithShape="0" algn="tl" dir="2700000" dist="254000" sy="108000">
                <a:srgbClr val="000000">
                  <a:alpha val="149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90" name="Google Shape;690;p44"/>
          <p:cNvSpPr txBox="1"/>
          <p:nvPr/>
        </p:nvSpPr>
        <p:spPr>
          <a:xfrm>
            <a:off x="387900" y="1071575"/>
            <a:ext cx="86169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</a:pPr>
            <a:r>
              <a:rPr lang="en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https://poloclub.github.io/ganlab/</a:t>
            </a:r>
            <a:r>
              <a:rPr lang="en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</a:pPr>
            <a:r>
              <a:rPr lang="en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https://jonathan-hui.medium.com/gan-why-it-is-so-hard-to-train-generative-advisory-networks-819a86b3750b</a:t>
            </a:r>
            <a:r>
              <a:rPr lang="en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</a:pPr>
            <a:r>
              <a:rPr lang="en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5"/>
              </a:rPr>
              <a:t>https://arxiv.org/pdf/1511.06434.pdf</a:t>
            </a:r>
            <a:r>
              <a:rPr lang="en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 [Paper on DCGAN]</a:t>
            </a:r>
            <a:endParaRPr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</a:pPr>
            <a:r>
              <a:rPr lang="en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6"/>
              </a:rPr>
              <a:t>https://en.wikipedia.org/wiki/Generative_adversarial_network</a:t>
            </a:r>
            <a:endParaRPr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</a:pPr>
            <a:r>
              <a:rPr lang="en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7"/>
              </a:rPr>
              <a:t>https://people.idsia.ch/~juergen/FKI-126-90ocr.pdf</a:t>
            </a:r>
            <a:r>
              <a:rPr lang="en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 [Artificial Curiosity 1990]</a:t>
            </a:r>
            <a:endParaRPr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</a:pPr>
            <a:r>
              <a:rPr lang="en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8"/>
              </a:rPr>
              <a:t>https://arxiv.org/abs/1406.2661</a:t>
            </a:r>
            <a:r>
              <a:rPr lang="en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 [Goodfellow et. al. 2014 GAN paper]</a:t>
            </a:r>
            <a:endParaRPr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</a:pPr>
            <a:r>
              <a:rPr lang="en" u="sng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https://thispersondoesnotexist.com/</a:t>
            </a:r>
            <a:r>
              <a:rPr lang="en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 [StyleGAN example]</a:t>
            </a:r>
            <a:endParaRPr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</a:pPr>
            <a:r>
              <a:rPr lang="en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10"/>
              </a:rPr>
              <a:t>https://arxiv.org/pdf/1603.07285.pdf</a:t>
            </a:r>
            <a:r>
              <a:rPr lang="en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 [convolutions]</a:t>
            </a:r>
            <a:endParaRPr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91" name="Google Shape;691;p44"/>
          <p:cNvSpPr/>
          <p:nvPr/>
        </p:nvSpPr>
        <p:spPr>
          <a:xfrm>
            <a:off x="199569" y="405663"/>
            <a:ext cx="239274" cy="285234"/>
          </a:xfrm>
          <a:custGeom>
            <a:rect b="b" l="l" r="r" t="t"/>
            <a:pathLst>
              <a:path extrusionOk="0" h="10653" w="9653">
                <a:moveTo>
                  <a:pt x="4818" y="1"/>
                </a:moveTo>
                <a:cubicBezTo>
                  <a:pt x="4603" y="1"/>
                  <a:pt x="4425" y="179"/>
                  <a:pt x="4425" y="411"/>
                </a:cubicBezTo>
                <a:lnTo>
                  <a:pt x="4425" y="1607"/>
                </a:lnTo>
                <a:lnTo>
                  <a:pt x="1356" y="1607"/>
                </a:lnTo>
                <a:cubicBezTo>
                  <a:pt x="670" y="2310"/>
                  <a:pt x="36" y="2927"/>
                  <a:pt x="1" y="2927"/>
                </a:cubicBezTo>
                <a:cubicBezTo>
                  <a:pt x="1" y="2927"/>
                  <a:pt x="0" y="2927"/>
                  <a:pt x="0" y="2927"/>
                </a:cubicBezTo>
                <a:lnTo>
                  <a:pt x="0" y="2927"/>
                </a:lnTo>
                <a:lnTo>
                  <a:pt x="1338" y="4265"/>
                </a:lnTo>
                <a:lnTo>
                  <a:pt x="4425" y="4265"/>
                </a:lnTo>
                <a:lnTo>
                  <a:pt x="4425" y="10653"/>
                </a:lnTo>
                <a:lnTo>
                  <a:pt x="5228" y="10653"/>
                </a:lnTo>
                <a:lnTo>
                  <a:pt x="5228" y="7459"/>
                </a:lnTo>
                <a:lnTo>
                  <a:pt x="8279" y="7459"/>
                </a:lnTo>
                <a:cubicBezTo>
                  <a:pt x="8993" y="6745"/>
                  <a:pt x="9635" y="6121"/>
                  <a:pt x="9653" y="6121"/>
                </a:cubicBezTo>
                <a:lnTo>
                  <a:pt x="8315" y="4800"/>
                </a:lnTo>
                <a:lnTo>
                  <a:pt x="5228" y="4800"/>
                </a:lnTo>
                <a:lnTo>
                  <a:pt x="5228" y="411"/>
                </a:lnTo>
                <a:cubicBezTo>
                  <a:pt x="5228" y="179"/>
                  <a:pt x="5050" y="1"/>
                  <a:pt x="4818" y="1"/>
                </a:cubicBezTo>
                <a:close/>
              </a:path>
            </a:pathLst>
          </a:custGeom>
          <a:solidFill>
            <a:srgbClr val="25252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45"/>
          <p:cNvSpPr txBox="1"/>
          <p:nvPr>
            <p:ph type="ctrTitle"/>
          </p:nvPr>
        </p:nvSpPr>
        <p:spPr>
          <a:xfrm>
            <a:off x="311708" y="1430375"/>
            <a:ext cx="8520600" cy="2052600"/>
          </a:xfrm>
          <a:prstGeom prst="rect">
            <a:avLst/>
          </a:prstGeom>
          <a:effectLst>
            <a:outerShdw blurRad="285750" rotWithShape="0" algn="bl" dir="2760000" dist="257175">
              <a:srgbClr val="000000">
                <a:alpha val="20000"/>
              </a:srgbClr>
            </a:outerShdw>
          </a:effectLst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5000">
                <a:latin typeface="Barlow Black"/>
                <a:ea typeface="Barlow Black"/>
                <a:cs typeface="Barlow Black"/>
                <a:sym typeface="Barlow Black"/>
              </a:rPr>
              <a:t>Thank You.</a:t>
            </a:r>
            <a:endParaRPr sz="5000">
              <a:latin typeface="Barlow Black"/>
              <a:ea typeface="Barlow Black"/>
              <a:cs typeface="Barlow Black"/>
              <a:sym typeface="Barlow Black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5000">
                <a:latin typeface="Barlow Black"/>
                <a:ea typeface="Barlow Black"/>
                <a:cs typeface="Barlow Black"/>
                <a:sym typeface="Barlow Black"/>
              </a:rPr>
              <a:t>Sai Ram!</a:t>
            </a:r>
            <a:endParaRPr sz="5000">
              <a:latin typeface="Barlow Black"/>
              <a:ea typeface="Barlow Black"/>
              <a:cs typeface="Barlow Black"/>
              <a:sym typeface="Barlow Black"/>
            </a:endParaRPr>
          </a:p>
        </p:txBody>
      </p:sp>
      <p:grpSp>
        <p:nvGrpSpPr>
          <p:cNvPr id="697" name="Google Shape;697;p45"/>
          <p:cNvGrpSpPr/>
          <p:nvPr/>
        </p:nvGrpSpPr>
        <p:grpSpPr>
          <a:xfrm>
            <a:off x="5242844" y="1071574"/>
            <a:ext cx="3606077" cy="3483227"/>
            <a:chOff x="5242844" y="1071574"/>
            <a:chExt cx="3606077" cy="3483227"/>
          </a:xfrm>
        </p:grpSpPr>
        <p:sp>
          <p:nvSpPr>
            <p:cNvPr id="698" name="Google Shape;698;p45"/>
            <p:cNvSpPr/>
            <p:nvPr/>
          </p:nvSpPr>
          <p:spPr>
            <a:xfrm>
              <a:off x="6029644" y="3164768"/>
              <a:ext cx="1086000" cy="1094100"/>
            </a:xfrm>
            <a:prstGeom prst="roundRect">
              <a:avLst>
                <a:gd fmla="val 4717" name="adj"/>
              </a:avLst>
            </a:prstGeom>
            <a:gradFill>
              <a:gsLst>
                <a:gs pos="0">
                  <a:srgbClr val="FFFFFF"/>
                </a:gs>
                <a:gs pos="100000">
                  <a:srgbClr val="D9D9D9"/>
                </a:gs>
              </a:gsLst>
              <a:lin ang="18900732" scaled="0"/>
            </a:gradFill>
            <a:ln cap="flat" cmpd="sng" w="9525">
              <a:solidFill>
                <a:srgbClr val="FFFFFF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292100" sx="108000" rotWithShape="0" algn="tl" dir="2700000" dist="254000" sy="108000">
                <a:srgbClr val="000000">
                  <a:alpha val="149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9" name="Google Shape;699;p45"/>
            <p:cNvSpPr/>
            <p:nvPr/>
          </p:nvSpPr>
          <p:spPr>
            <a:xfrm>
              <a:off x="6621379" y="3689901"/>
              <a:ext cx="861000" cy="864900"/>
            </a:xfrm>
            <a:prstGeom prst="roundRect">
              <a:avLst>
                <a:gd fmla="val 4717" name="adj"/>
              </a:avLst>
            </a:prstGeom>
            <a:gradFill>
              <a:gsLst>
                <a:gs pos="0">
                  <a:srgbClr val="FFFFFF"/>
                </a:gs>
                <a:gs pos="100000">
                  <a:srgbClr val="D9D9D9"/>
                </a:gs>
              </a:gsLst>
              <a:lin ang="18900732" scaled="0"/>
            </a:gradFill>
            <a:ln cap="flat" cmpd="sng" w="9525">
              <a:solidFill>
                <a:srgbClr val="FFFFFF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292100" sx="108000" rotWithShape="0" algn="tl" dir="2700000" dist="254000" sy="108000">
                <a:srgbClr val="000000">
                  <a:alpha val="149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0" name="Google Shape;700;p45"/>
            <p:cNvSpPr/>
            <p:nvPr/>
          </p:nvSpPr>
          <p:spPr>
            <a:xfrm>
              <a:off x="5242844" y="3836410"/>
              <a:ext cx="636000" cy="642300"/>
            </a:xfrm>
            <a:prstGeom prst="roundRect">
              <a:avLst>
                <a:gd fmla="val 4717" name="adj"/>
              </a:avLst>
            </a:prstGeom>
            <a:gradFill>
              <a:gsLst>
                <a:gs pos="0">
                  <a:srgbClr val="FFFFFF"/>
                </a:gs>
                <a:gs pos="100000">
                  <a:srgbClr val="D9D9D9"/>
                </a:gs>
              </a:gsLst>
              <a:lin ang="18900732" scaled="0"/>
            </a:gradFill>
            <a:ln cap="flat" cmpd="sng" w="9525">
              <a:solidFill>
                <a:srgbClr val="FFFFFF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292100" sx="108000" rotWithShape="0" algn="tl" dir="2700000" dist="254000" sy="108000">
                <a:srgbClr val="000000">
                  <a:alpha val="149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1" name="Google Shape;701;p45"/>
            <p:cNvSpPr/>
            <p:nvPr/>
          </p:nvSpPr>
          <p:spPr>
            <a:xfrm flipH="1">
              <a:off x="5993456" y="1071574"/>
              <a:ext cx="1966800" cy="460500"/>
            </a:xfrm>
            <a:prstGeom prst="roundRect">
              <a:avLst>
                <a:gd fmla="val 4717" name="adj"/>
              </a:avLst>
            </a:prstGeom>
            <a:gradFill>
              <a:gsLst>
                <a:gs pos="0">
                  <a:srgbClr val="FFFFFF"/>
                </a:gs>
                <a:gs pos="100000">
                  <a:srgbClr val="D9D9D9"/>
                </a:gs>
              </a:gsLst>
              <a:lin ang="18900732" scaled="0"/>
            </a:gradFill>
            <a:ln cap="flat" cmpd="sng" w="9525">
              <a:solidFill>
                <a:srgbClr val="FFFFFF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292100" sx="108000" rotWithShape="0" algn="tl" dir="2700000" dist="254000" sy="108000">
                <a:srgbClr val="000000">
                  <a:alpha val="149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2" name="Google Shape;702;p45"/>
            <p:cNvSpPr/>
            <p:nvPr/>
          </p:nvSpPr>
          <p:spPr>
            <a:xfrm flipH="1">
              <a:off x="7521033" y="2661875"/>
              <a:ext cx="544800" cy="546000"/>
            </a:xfrm>
            <a:prstGeom prst="roundRect">
              <a:avLst>
                <a:gd fmla="val 4717" name="adj"/>
              </a:avLst>
            </a:prstGeom>
            <a:gradFill>
              <a:gsLst>
                <a:gs pos="0">
                  <a:srgbClr val="FFFFFF"/>
                </a:gs>
                <a:gs pos="100000">
                  <a:srgbClr val="D9D9D9"/>
                </a:gs>
              </a:gsLst>
              <a:lin ang="18900732" scaled="0"/>
            </a:gradFill>
            <a:ln cap="flat" cmpd="sng" w="9525">
              <a:solidFill>
                <a:srgbClr val="FFFFFF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292100" sx="108000" rotWithShape="0" algn="tl" dir="2700000" dist="254000" sy="108000">
                <a:srgbClr val="000000">
                  <a:alpha val="149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3" name="Google Shape;703;p45"/>
            <p:cNvSpPr/>
            <p:nvPr/>
          </p:nvSpPr>
          <p:spPr>
            <a:xfrm flipH="1">
              <a:off x="7677121" y="3304496"/>
              <a:ext cx="1171800" cy="1174200"/>
            </a:xfrm>
            <a:prstGeom prst="roundRect">
              <a:avLst>
                <a:gd fmla="val 4717" name="adj"/>
              </a:avLst>
            </a:prstGeom>
            <a:gradFill>
              <a:gsLst>
                <a:gs pos="0">
                  <a:srgbClr val="FFFFFF"/>
                </a:gs>
                <a:gs pos="100000">
                  <a:srgbClr val="D9D9D9"/>
                </a:gs>
              </a:gsLst>
              <a:lin ang="18900732" scaled="0"/>
            </a:gradFill>
            <a:ln cap="flat" cmpd="sng" w="9525">
              <a:solidFill>
                <a:srgbClr val="FFFFFF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292100" sx="108000" rotWithShape="0" algn="tl" dir="2700000" dist="254000" sy="108000">
                <a:srgbClr val="000000">
                  <a:alpha val="149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04" name="Google Shape;704;p45"/>
          <p:cNvSpPr/>
          <p:nvPr/>
        </p:nvSpPr>
        <p:spPr>
          <a:xfrm flipH="1">
            <a:off x="311708" y="335400"/>
            <a:ext cx="544800" cy="546000"/>
          </a:xfrm>
          <a:prstGeom prst="roundRect">
            <a:avLst>
              <a:gd fmla="val 4717" name="adj"/>
            </a:avLst>
          </a:prstGeom>
          <a:gradFill>
            <a:gsLst>
              <a:gs pos="0">
                <a:srgbClr val="FFFFFF"/>
              </a:gs>
              <a:gs pos="100000">
                <a:srgbClr val="D9D9D9"/>
              </a:gs>
            </a:gsLst>
            <a:lin ang="18900732" scaled="0"/>
          </a:gradFill>
          <a:ln cap="flat" cmpd="sng" w="9525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292100" sx="108000" rotWithShape="0" algn="tl" dir="2700000" dist="254000" sy="108000">
              <a:srgbClr val="000000">
                <a:alpha val="149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6"/>
          <p:cNvSpPr txBox="1"/>
          <p:nvPr>
            <p:ph type="title"/>
          </p:nvPr>
        </p:nvSpPr>
        <p:spPr>
          <a:xfrm>
            <a:off x="3879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Barlow Black"/>
                <a:ea typeface="Barlow Black"/>
                <a:cs typeface="Barlow Black"/>
                <a:sym typeface="Barlow Black"/>
              </a:rPr>
              <a:t>GANs</a:t>
            </a:r>
            <a:endParaRPr/>
          </a:p>
        </p:txBody>
      </p:sp>
      <p:sp>
        <p:nvSpPr>
          <p:cNvPr id="88" name="Google Shape;88;p16"/>
          <p:cNvSpPr txBox="1"/>
          <p:nvPr/>
        </p:nvSpPr>
        <p:spPr>
          <a:xfrm>
            <a:off x="238250" y="1023150"/>
            <a:ext cx="8631300" cy="40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Roboto"/>
              <a:buChar char="●"/>
            </a:pPr>
            <a:r>
              <a:rPr lang="en" sz="2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Generative Model.</a:t>
            </a:r>
            <a:endParaRPr sz="20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Roboto"/>
              <a:buChar char="●"/>
            </a:pPr>
            <a:r>
              <a:rPr lang="en" sz="2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Data of any type - image, audio, video.</a:t>
            </a:r>
            <a:endParaRPr sz="20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Roboto"/>
              <a:buChar char="●"/>
            </a:pPr>
            <a:r>
              <a:rPr lang="en" sz="2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Applications: </a:t>
            </a:r>
            <a:r>
              <a:rPr lang="en" sz="19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3D object generation, image-to-Image, text-to-Image translation, super resolution, video prediction, data augmentation, face aging, enhancing AR, deep fakes, etc.</a:t>
            </a:r>
            <a:endParaRPr sz="19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/>
          <p:nvPr>
            <p:ph type="title"/>
          </p:nvPr>
        </p:nvSpPr>
        <p:spPr>
          <a:xfrm>
            <a:off x="3879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Barlow Black"/>
                <a:ea typeface="Barlow Black"/>
                <a:cs typeface="Barlow Black"/>
                <a:sym typeface="Barlow Black"/>
              </a:rPr>
              <a:t>GANs - Timeline</a:t>
            </a:r>
            <a:endParaRPr/>
          </a:p>
        </p:txBody>
      </p:sp>
      <p:grpSp>
        <p:nvGrpSpPr>
          <p:cNvPr id="94" name="Google Shape;94;p17"/>
          <p:cNvGrpSpPr/>
          <p:nvPr/>
        </p:nvGrpSpPr>
        <p:grpSpPr>
          <a:xfrm>
            <a:off x="-278959" y="1590600"/>
            <a:ext cx="2580734" cy="1393589"/>
            <a:chOff x="495991" y="2193074"/>
            <a:chExt cx="2580734" cy="1393589"/>
          </a:xfrm>
        </p:grpSpPr>
        <p:sp>
          <p:nvSpPr>
            <p:cNvPr id="95" name="Google Shape;95;p17"/>
            <p:cNvSpPr/>
            <p:nvPr/>
          </p:nvSpPr>
          <p:spPr>
            <a:xfrm>
              <a:off x="932600" y="3079475"/>
              <a:ext cx="1958400" cy="133500"/>
            </a:xfrm>
            <a:prstGeom prst="rect">
              <a:avLst/>
            </a:prstGeom>
            <a:solidFill>
              <a:srgbClr val="307B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96" name="Google Shape;96;p17"/>
            <p:cNvGrpSpPr/>
            <p:nvPr/>
          </p:nvGrpSpPr>
          <p:grpSpPr>
            <a:xfrm>
              <a:off x="495991" y="2193074"/>
              <a:ext cx="2580734" cy="1393589"/>
              <a:chOff x="495991" y="2193074"/>
              <a:chExt cx="2580734" cy="1393589"/>
            </a:xfrm>
          </p:grpSpPr>
          <p:sp>
            <p:nvSpPr>
              <p:cNvPr id="97" name="Google Shape;97;p17"/>
              <p:cNvSpPr txBox="1"/>
              <p:nvPr/>
            </p:nvSpPr>
            <p:spPr>
              <a:xfrm>
                <a:off x="495991" y="3215263"/>
                <a:ext cx="871200" cy="37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b="1" lang="en" sz="1200">
                    <a:latin typeface="Roboto"/>
                    <a:ea typeface="Roboto"/>
                    <a:cs typeface="Roboto"/>
                    <a:sym typeface="Roboto"/>
                  </a:rPr>
                  <a:t>1990</a:t>
                </a:r>
                <a:endParaRPr b="1" sz="12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grpSp>
            <p:nvGrpSpPr>
              <p:cNvPr id="98" name="Google Shape;98;p17"/>
              <p:cNvGrpSpPr/>
              <p:nvPr/>
            </p:nvGrpSpPr>
            <p:grpSpPr>
              <a:xfrm>
                <a:off x="881025" y="2800065"/>
                <a:ext cx="92400" cy="411825"/>
                <a:chOff x="845575" y="2563700"/>
                <a:chExt cx="92400" cy="411825"/>
              </a:xfrm>
            </p:grpSpPr>
            <p:cxnSp>
              <p:nvCxnSpPr>
                <p:cNvPr id="99" name="Google Shape;99;p17"/>
                <p:cNvCxnSpPr/>
                <p:nvPr/>
              </p:nvCxnSpPr>
              <p:spPr>
                <a:xfrm>
                  <a:off x="891775" y="2616125"/>
                  <a:ext cx="0" cy="3594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sp>
              <p:nvSpPr>
                <p:cNvPr id="100" name="Google Shape;100;p17"/>
                <p:cNvSpPr/>
                <p:nvPr/>
              </p:nvSpPr>
              <p:spPr>
                <a:xfrm>
                  <a:off x="845575" y="2563700"/>
                  <a:ext cx="92400" cy="92400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01" name="Google Shape;101;p17"/>
              <p:cNvSpPr txBox="1"/>
              <p:nvPr/>
            </p:nvSpPr>
            <p:spPr>
              <a:xfrm>
                <a:off x="823125" y="2193074"/>
                <a:ext cx="2253600" cy="60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800">
                    <a:latin typeface="Roboto"/>
                    <a:ea typeface="Roboto"/>
                    <a:cs typeface="Roboto"/>
                    <a:sym typeface="Roboto"/>
                  </a:rPr>
                  <a:t>Artificial Consciousness</a:t>
                </a:r>
                <a:endParaRPr b="1" sz="800"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800"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lang="en" sz="800">
                    <a:latin typeface="Roboto"/>
                    <a:ea typeface="Roboto"/>
                    <a:cs typeface="Roboto"/>
                    <a:sym typeface="Roboto"/>
                  </a:rPr>
                  <a:t>Jurgen H Schmindhuber</a:t>
                </a:r>
                <a:endParaRPr b="1" sz="8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102" name="Google Shape;102;p17"/>
          <p:cNvGrpSpPr/>
          <p:nvPr/>
        </p:nvGrpSpPr>
        <p:grpSpPr>
          <a:xfrm>
            <a:off x="626800" y="2100122"/>
            <a:ext cx="2838002" cy="1735654"/>
            <a:chOff x="2011350" y="2702596"/>
            <a:chExt cx="2838002" cy="1735654"/>
          </a:xfrm>
        </p:grpSpPr>
        <p:sp>
          <p:nvSpPr>
            <p:cNvPr id="103" name="Google Shape;103;p17"/>
            <p:cNvSpPr/>
            <p:nvPr/>
          </p:nvSpPr>
          <p:spPr>
            <a:xfrm>
              <a:off x="2890952" y="3079475"/>
              <a:ext cx="1958400" cy="133500"/>
            </a:xfrm>
            <a:prstGeom prst="rect">
              <a:avLst/>
            </a:prstGeom>
            <a:solidFill>
              <a:srgbClr val="0944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04" name="Google Shape;104;p17"/>
            <p:cNvGrpSpPr/>
            <p:nvPr/>
          </p:nvGrpSpPr>
          <p:grpSpPr>
            <a:xfrm>
              <a:off x="2011350" y="2702596"/>
              <a:ext cx="2253600" cy="1735654"/>
              <a:chOff x="2011350" y="2702596"/>
              <a:chExt cx="2253600" cy="1735654"/>
            </a:xfrm>
          </p:grpSpPr>
          <p:sp>
            <p:nvSpPr>
              <p:cNvPr id="105" name="Google Shape;105;p17"/>
              <p:cNvSpPr txBox="1"/>
              <p:nvPr/>
            </p:nvSpPr>
            <p:spPr>
              <a:xfrm>
                <a:off x="2525595" y="2702596"/>
                <a:ext cx="745800" cy="37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b="1" lang="en" sz="1200">
                    <a:latin typeface="Roboto"/>
                    <a:ea typeface="Roboto"/>
                    <a:cs typeface="Roboto"/>
                    <a:sym typeface="Roboto"/>
                  </a:rPr>
                  <a:t>2014</a:t>
                </a:r>
                <a:endParaRPr b="1" sz="12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grpSp>
            <p:nvGrpSpPr>
              <p:cNvPr id="106" name="Google Shape;106;p17"/>
              <p:cNvGrpSpPr/>
              <p:nvPr/>
            </p:nvGrpSpPr>
            <p:grpSpPr>
              <a:xfrm rot="10800000">
                <a:off x="2849073" y="3079467"/>
                <a:ext cx="92400" cy="411825"/>
                <a:chOff x="2070100" y="2563700"/>
                <a:chExt cx="92400" cy="411825"/>
              </a:xfrm>
            </p:grpSpPr>
            <p:cxnSp>
              <p:nvCxnSpPr>
                <p:cNvPr id="107" name="Google Shape;107;p17"/>
                <p:cNvCxnSpPr/>
                <p:nvPr/>
              </p:nvCxnSpPr>
              <p:spPr>
                <a:xfrm>
                  <a:off x="2116300" y="2616125"/>
                  <a:ext cx="0" cy="3594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sp>
              <p:nvSpPr>
                <p:cNvPr id="108" name="Google Shape;108;p17"/>
                <p:cNvSpPr/>
                <p:nvPr/>
              </p:nvSpPr>
              <p:spPr>
                <a:xfrm>
                  <a:off x="2070100" y="2563700"/>
                  <a:ext cx="92400" cy="92400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09" name="Google Shape;109;p17"/>
              <p:cNvSpPr txBox="1"/>
              <p:nvPr/>
            </p:nvSpPr>
            <p:spPr>
              <a:xfrm>
                <a:off x="2011350" y="3494450"/>
                <a:ext cx="2253600" cy="943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800">
                    <a:latin typeface="Roboto"/>
                    <a:ea typeface="Roboto"/>
                    <a:cs typeface="Roboto"/>
                    <a:sym typeface="Roboto"/>
                  </a:rPr>
                  <a:t>Generative Adversarial Networks</a:t>
                </a:r>
                <a:endParaRPr b="1" sz="800"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800"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lang="en" sz="800">
                    <a:latin typeface="Roboto"/>
                    <a:ea typeface="Roboto"/>
                    <a:cs typeface="Roboto"/>
                    <a:sym typeface="Roboto"/>
                  </a:rPr>
                  <a:t>Ian J. Goodfellow et. al.</a:t>
                </a:r>
                <a:endParaRPr b="1" sz="8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pic>
        <p:nvPicPr>
          <p:cNvPr id="110" name="Google Shape;11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3525" y="3528825"/>
            <a:ext cx="3851175" cy="9504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1" name="Google Shape;111;p17"/>
          <p:cNvGrpSpPr/>
          <p:nvPr/>
        </p:nvGrpSpPr>
        <p:grpSpPr>
          <a:xfrm>
            <a:off x="1999129" y="1839726"/>
            <a:ext cx="2480146" cy="1144454"/>
            <a:chOff x="4526679" y="2442200"/>
            <a:chExt cx="2480146" cy="1144454"/>
          </a:xfrm>
        </p:grpSpPr>
        <p:sp>
          <p:nvSpPr>
            <p:cNvPr id="112" name="Google Shape;112;p17"/>
            <p:cNvSpPr/>
            <p:nvPr/>
          </p:nvSpPr>
          <p:spPr>
            <a:xfrm>
              <a:off x="4849302" y="3079475"/>
              <a:ext cx="1958400" cy="133500"/>
            </a:xfrm>
            <a:prstGeom prst="rect">
              <a:avLst/>
            </a:prstGeom>
            <a:solidFill>
              <a:srgbClr val="307B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13" name="Google Shape;113;p17"/>
            <p:cNvGrpSpPr/>
            <p:nvPr/>
          </p:nvGrpSpPr>
          <p:grpSpPr>
            <a:xfrm>
              <a:off x="4526679" y="2442200"/>
              <a:ext cx="2480146" cy="1144454"/>
              <a:chOff x="4526679" y="2442200"/>
              <a:chExt cx="2480146" cy="1144454"/>
            </a:xfrm>
          </p:grpSpPr>
          <p:grpSp>
            <p:nvGrpSpPr>
              <p:cNvPr id="114" name="Google Shape;114;p17"/>
              <p:cNvGrpSpPr/>
              <p:nvPr/>
            </p:nvGrpSpPr>
            <p:grpSpPr>
              <a:xfrm>
                <a:off x="4808316" y="2800065"/>
                <a:ext cx="92400" cy="411825"/>
                <a:chOff x="845575" y="2563700"/>
                <a:chExt cx="92400" cy="411825"/>
              </a:xfrm>
            </p:grpSpPr>
            <p:cxnSp>
              <p:nvCxnSpPr>
                <p:cNvPr id="115" name="Google Shape;115;p17"/>
                <p:cNvCxnSpPr/>
                <p:nvPr/>
              </p:nvCxnSpPr>
              <p:spPr>
                <a:xfrm>
                  <a:off x="891775" y="2616125"/>
                  <a:ext cx="0" cy="3594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sp>
              <p:nvSpPr>
                <p:cNvPr id="116" name="Google Shape;116;p17"/>
                <p:cNvSpPr/>
                <p:nvPr/>
              </p:nvSpPr>
              <p:spPr>
                <a:xfrm>
                  <a:off x="845575" y="2563700"/>
                  <a:ext cx="92400" cy="92400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17" name="Google Shape;117;p17"/>
              <p:cNvSpPr txBox="1"/>
              <p:nvPr/>
            </p:nvSpPr>
            <p:spPr>
              <a:xfrm>
                <a:off x="4526679" y="3215253"/>
                <a:ext cx="692700" cy="37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b="1" lang="en" sz="1200">
                    <a:latin typeface="Roboto"/>
                    <a:ea typeface="Roboto"/>
                    <a:cs typeface="Roboto"/>
                    <a:sym typeface="Roboto"/>
                  </a:rPr>
                  <a:t>2015</a:t>
                </a:r>
                <a:endParaRPr b="1" sz="12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18" name="Google Shape;118;p17"/>
              <p:cNvSpPr txBox="1"/>
              <p:nvPr/>
            </p:nvSpPr>
            <p:spPr>
              <a:xfrm>
                <a:off x="4753225" y="2442200"/>
                <a:ext cx="2253600" cy="359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800">
                    <a:latin typeface="Roboto"/>
                    <a:ea typeface="Roboto"/>
                    <a:cs typeface="Roboto"/>
                    <a:sym typeface="Roboto"/>
                  </a:rPr>
                  <a:t>DCGANs</a:t>
                </a:r>
                <a:endParaRPr b="1" sz="8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119" name="Google Shape;119;p17"/>
          <p:cNvGrpSpPr/>
          <p:nvPr/>
        </p:nvGrpSpPr>
        <p:grpSpPr>
          <a:xfrm>
            <a:off x="2689060" y="2100122"/>
            <a:ext cx="2721140" cy="1735654"/>
            <a:chOff x="6435810" y="2702596"/>
            <a:chExt cx="2721140" cy="1735654"/>
          </a:xfrm>
        </p:grpSpPr>
        <p:sp>
          <p:nvSpPr>
            <p:cNvPr id="120" name="Google Shape;120;p17"/>
            <p:cNvSpPr/>
            <p:nvPr/>
          </p:nvSpPr>
          <p:spPr>
            <a:xfrm>
              <a:off x="6807650" y="3079475"/>
              <a:ext cx="2349300" cy="133500"/>
            </a:xfrm>
            <a:prstGeom prst="rect">
              <a:avLst/>
            </a:prstGeom>
            <a:solidFill>
              <a:srgbClr val="0944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21" name="Google Shape;121;p17"/>
            <p:cNvGrpSpPr/>
            <p:nvPr/>
          </p:nvGrpSpPr>
          <p:grpSpPr>
            <a:xfrm>
              <a:off x="6435810" y="2702596"/>
              <a:ext cx="2494563" cy="1735654"/>
              <a:chOff x="6435810" y="2702596"/>
              <a:chExt cx="2494563" cy="1735654"/>
            </a:xfrm>
          </p:grpSpPr>
          <p:grpSp>
            <p:nvGrpSpPr>
              <p:cNvPr id="122" name="Google Shape;122;p17"/>
              <p:cNvGrpSpPr/>
              <p:nvPr/>
            </p:nvGrpSpPr>
            <p:grpSpPr>
              <a:xfrm rot="10800000">
                <a:off x="6760035" y="3079467"/>
                <a:ext cx="92400" cy="411825"/>
                <a:chOff x="2070100" y="2563700"/>
                <a:chExt cx="92400" cy="411825"/>
              </a:xfrm>
            </p:grpSpPr>
            <p:cxnSp>
              <p:nvCxnSpPr>
                <p:cNvPr id="123" name="Google Shape;123;p17"/>
                <p:cNvCxnSpPr/>
                <p:nvPr/>
              </p:nvCxnSpPr>
              <p:spPr>
                <a:xfrm>
                  <a:off x="2116300" y="2616125"/>
                  <a:ext cx="0" cy="3594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sp>
              <p:nvSpPr>
                <p:cNvPr id="124" name="Google Shape;124;p17"/>
                <p:cNvSpPr/>
                <p:nvPr/>
              </p:nvSpPr>
              <p:spPr>
                <a:xfrm>
                  <a:off x="2070100" y="2563700"/>
                  <a:ext cx="92400" cy="92400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25" name="Google Shape;125;p17"/>
              <p:cNvSpPr txBox="1"/>
              <p:nvPr/>
            </p:nvSpPr>
            <p:spPr>
              <a:xfrm>
                <a:off x="6435810" y="2702596"/>
                <a:ext cx="745800" cy="37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b="1" lang="en" sz="1200">
                    <a:latin typeface="Roboto"/>
                    <a:ea typeface="Roboto"/>
                    <a:cs typeface="Roboto"/>
                    <a:sym typeface="Roboto"/>
                  </a:rPr>
                  <a:t>2016</a:t>
                </a:r>
                <a:endParaRPr b="1" sz="12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26" name="Google Shape;126;p17"/>
              <p:cNvSpPr txBox="1"/>
              <p:nvPr/>
            </p:nvSpPr>
            <p:spPr>
              <a:xfrm>
                <a:off x="6676773" y="3494450"/>
                <a:ext cx="2253600" cy="943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800">
                    <a:latin typeface="Roboto"/>
                    <a:ea typeface="Roboto"/>
                    <a:cs typeface="Roboto"/>
                    <a:sym typeface="Roboto"/>
                  </a:rPr>
                  <a:t>Pix2pix,</a:t>
                </a:r>
                <a:endParaRPr b="1" sz="800"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800">
                    <a:latin typeface="Roboto"/>
                    <a:ea typeface="Roboto"/>
                    <a:cs typeface="Roboto"/>
                    <a:sym typeface="Roboto"/>
                  </a:rPr>
                  <a:t>StackGAN</a:t>
                </a:r>
                <a:endParaRPr b="1" sz="8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127" name="Google Shape;127;p17"/>
          <p:cNvGrpSpPr/>
          <p:nvPr/>
        </p:nvGrpSpPr>
        <p:grpSpPr>
          <a:xfrm>
            <a:off x="3446929" y="1458726"/>
            <a:ext cx="2480146" cy="1525454"/>
            <a:chOff x="4526679" y="2061200"/>
            <a:chExt cx="2480146" cy="1525454"/>
          </a:xfrm>
        </p:grpSpPr>
        <p:sp>
          <p:nvSpPr>
            <p:cNvPr id="128" name="Google Shape;128;p17"/>
            <p:cNvSpPr/>
            <p:nvPr/>
          </p:nvSpPr>
          <p:spPr>
            <a:xfrm>
              <a:off x="4849302" y="3079475"/>
              <a:ext cx="1958400" cy="133500"/>
            </a:xfrm>
            <a:prstGeom prst="rect">
              <a:avLst/>
            </a:prstGeom>
            <a:solidFill>
              <a:srgbClr val="307B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29" name="Google Shape;129;p17"/>
            <p:cNvGrpSpPr/>
            <p:nvPr/>
          </p:nvGrpSpPr>
          <p:grpSpPr>
            <a:xfrm>
              <a:off x="4526679" y="2061200"/>
              <a:ext cx="2480146" cy="1525454"/>
              <a:chOff x="4526679" y="2061200"/>
              <a:chExt cx="2480146" cy="1525454"/>
            </a:xfrm>
          </p:grpSpPr>
          <p:grpSp>
            <p:nvGrpSpPr>
              <p:cNvPr id="130" name="Google Shape;130;p17"/>
              <p:cNvGrpSpPr/>
              <p:nvPr/>
            </p:nvGrpSpPr>
            <p:grpSpPr>
              <a:xfrm>
                <a:off x="4808316" y="2800065"/>
                <a:ext cx="92400" cy="411825"/>
                <a:chOff x="845575" y="2563700"/>
                <a:chExt cx="92400" cy="411825"/>
              </a:xfrm>
            </p:grpSpPr>
            <p:cxnSp>
              <p:nvCxnSpPr>
                <p:cNvPr id="131" name="Google Shape;131;p17"/>
                <p:cNvCxnSpPr/>
                <p:nvPr/>
              </p:nvCxnSpPr>
              <p:spPr>
                <a:xfrm>
                  <a:off x="891775" y="2616125"/>
                  <a:ext cx="0" cy="3594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sp>
              <p:nvSpPr>
                <p:cNvPr id="132" name="Google Shape;132;p17"/>
                <p:cNvSpPr/>
                <p:nvPr/>
              </p:nvSpPr>
              <p:spPr>
                <a:xfrm>
                  <a:off x="845575" y="2563700"/>
                  <a:ext cx="92400" cy="92400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33" name="Google Shape;133;p17"/>
              <p:cNvSpPr txBox="1"/>
              <p:nvPr/>
            </p:nvSpPr>
            <p:spPr>
              <a:xfrm>
                <a:off x="4526679" y="3215253"/>
                <a:ext cx="692700" cy="37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b="1" lang="en" sz="1200">
                    <a:latin typeface="Roboto"/>
                    <a:ea typeface="Roboto"/>
                    <a:cs typeface="Roboto"/>
                    <a:sym typeface="Roboto"/>
                  </a:rPr>
                  <a:t>2017</a:t>
                </a:r>
                <a:endParaRPr b="1" sz="12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34" name="Google Shape;134;p17"/>
              <p:cNvSpPr txBox="1"/>
              <p:nvPr/>
            </p:nvSpPr>
            <p:spPr>
              <a:xfrm>
                <a:off x="4753225" y="2061200"/>
                <a:ext cx="2253600" cy="359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800">
                    <a:latin typeface="Roboto"/>
                    <a:ea typeface="Roboto"/>
                    <a:cs typeface="Roboto"/>
                    <a:sym typeface="Roboto"/>
                  </a:rPr>
                  <a:t>WGAN,</a:t>
                </a:r>
                <a:endParaRPr b="1" sz="800"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800">
                    <a:latin typeface="Roboto"/>
                    <a:ea typeface="Roboto"/>
                    <a:cs typeface="Roboto"/>
                    <a:sym typeface="Roboto"/>
                  </a:rPr>
                  <a:t>CycleGAN,</a:t>
                </a:r>
                <a:endParaRPr b="1" sz="800"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800">
                    <a:latin typeface="Roboto"/>
                    <a:ea typeface="Roboto"/>
                    <a:cs typeface="Roboto"/>
                    <a:sym typeface="Roboto"/>
                  </a:rPr>
                  <a:t>ProGAN,</a:t>
                </a:r>
                <a:endParaRPr b="1" sz="800"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800">
                    <a:latin typeface="Roboto"/>
                    <a:ea typeface="Roboto"/>
                    <a:cs typeface="Roboto"/>
                    <a:sym typeface="Roboto"/>
                  </a:rPr>
                  <a:t>StarGAN,</a:t>
                </a:r>
                <a:endParaRPr b="1" sz="800"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800">
                    <a:latin typeface="Roboto"/>
                    <a:ea typeface="Roboto"/>
                    <a:cs typeface="Roboto"/>
                    <a:sym typeface="Roboto"/>
                  </a:rPr>
                  <a:t>Deep Fakes</a:t>
                </a:r>
                <a:endParaRPr b="1" sz="8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135" name="Google Shape;135;p17"/>
          <p:cNvGrpSpPr/>
          <p:nvPr/>
        </p:nvGrpSpPr>
        <p:grpSpPr>
          <a:xfrm>
            <a:off x="4060660" y="2100122"/>
            <a:ext cx="2721140" cy="1735654"/>
            <a:chOff x="6435810" y="2702596"/>
            <a:chExt cx="2721140" cy="1735654"/>
          </a:xfrm>
        </p:grpSpPr>
        <p:sp>
          <p:nvSpPr>
            <p:cNvPr id="136" name="Google Shape;136;p17"/>
            <p:cNvSpPr/>
            <p:nvPr/>
          </p:nvSpPr>
          <p:spPr>
            <a:xfrm>
              <a:off x="6807650" y="3079475"/>
              <a:ext cx="2349300" cy="133500"/>
            </a:xfrm>
            <a:prstGeom prst="rect">
              <a:avLst/>
            </a:prstGeom>
            <a:solidFill>
              <a:srgbClr val="0944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37" name="Google Shape;137;p17"/>
            <p:cNvGrpSpPr/>
            <p:nvPr/>
          </p:nvGrpSpPr>
          <p:grpSpPr>
            <a:xfrm>
              <a:off x="6435810" y="2702596"/>
              <a:ext cx="2494563" cy="1735654"/>
              <a:chOff x="6435810" y="2702596"/>
              <a:chExt cx="2494563" cy="1735654"/>
            </a:xfrm>
          </p:grpSpPr>
          <p:grpSp>
            <p:nvGrpSpPr>
              <p:cNvPr id="138" name="Google Shape;138;p17"/>
              <p:cNvGrpSpPr/>
              <p:nvPr/>
            </p:nvGrpSpPr>
            <p:grpSpPr>
              <a:xfrm rot="10800000">
                <a:off x="6760035" y="3079467"/>
                <a:ext cx="92400" cy="411825"/>
                <a:chOff x="2070100" y="2563700"/>
                <a:chExt cx="92400" cy="411825"/>
              </a:xfrm>
            </p:grpSpPr>
            <p:cxnSp>
              <p:nvCxnSpPr>
                <p:cNvPr id="139" name="Google Shape;139;p17"/>
                <p:cNvCxnSpPr/>
                <p:nvPr/>
              </p:nvCxnSpPr>
              <p:spPr>
                <a:xfrm>
                  <a:off x="2116300" y="2616125"/>
                  <a:ext cx="0" cy="3594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sp>
              <p:nvSpPr>
                <p:cNvPr id="140" name="Google Shape;140;p17"/>
                <p:cNvSpPr/>
                <p:nvPr/>
              </p:nvSpPr>
              <p:spPr>
                <a:xfrm>
                  <a:off x="2070100" y="2563700"/>
                  <a:ext cx="92400" cy="92400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41" name="Google Shape;141;p17"/>
              <p:cNvSpPr txBox="1"/>
              <p:nvPr/>
            </p:nvSpPr>
            <p:spPr>
              <a:xfrm>
                <a:off x="6435810" y="2702596"/>
                <a:ext cx="745800" cy="37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b="1" lang="en" sz="1200">
                    <a:latin typeface="Roboto"/>
                    <a:ea typeface="Roboto"/>
                    <a:cs typeface="Roboto"/>
                    <a:sym typeface="Roboto"/>
                  </a:rPr>
                  <a:t>2018</a:t>
                </a:r>
                <a:endParaRPr b="1" sz="12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42" name="Google Shape;142;p17"/>
              <p:cNvSpPr txBox="1"/>
              <p:nvPr/>
            </p:nvSpPr>
            <p:spPr>
              <a:xfrm>
                <a:off x="6676773" y="3494450"/>
                <a:ext cx="2253600" cy="943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800">
                    <a:latin typeface="Roboto"/>
                    <a:ea typeface="Roboto"/>
                    <a:cs typeface="Roboto"/>
                    <a:sym typeface="Roboto"/>
                  </a:rPr>
                  <a:t>RadialGAN,</a:t>
                </a:r>
                <a:endParaRPr b="1" sz="800"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800">
                    <a:latin typeface="Roboto"/>
                    <a:ea typeface="Roboto"/>
                    <a:cs typeface="Roboto"/>
                    <a:sym typeface="Roboto"/>
                  </a:rPr>
                  <a:t>BigGAN,</a:t>
                </a:r>
                <a:endParaRPr b="1" sz="800"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b="1" lang="en" sz="80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Progressive GAN,</a:t>
                </a:r>
                <a:endParaRPr b="1" sz="800"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800">
                    <a:latin typeface="Roboto"/>
                    <a:ea typeface="Roboto"/>
                    <a:cs typeface="Roboto"/>
                    <a:sym typeface="Roboto"/>
                  </a:rPr>
                  <a:t>StyleGAN</a:t>
                </a:r>
                <a:endParaRPr b="1" sz="8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143" name="Google Shape;143;p17"/>
          <p:cNvGrpSpPr/>
          <p:nvPr/>
        </p:nvGrpSpPr>
        <p:grpSpPr>
          <a:xfrm>
            <a:off x="4818529" y="1687326"/>
            <a:ext cx="2480146" cy="1296854"/>
            <a:chOff x="4526679" y="2289800"/>
            <a:chExt cx="2480146" cy="1296854"/>
          </a:xfrm>
        </p:grpSpPr>
        <p:sp>
          <p:nvSpPr>
            <p:cNvPr id="144" name="Google Shape;144;p17"/>
            <p:cNvSpPr/>
            <p:nvPr/>
          </p:nvSpPr>
          <p:spPr>
            <a:xfrm>
              <a:off x="4849302" y="3079475"/>
              <a:ext cx="1958400" cy="133500"/>
            </a:xfrm>
            <a:prstGeom prst="rect">
              <a:avLst/>
            </a:prstGeom>
            <a:solidFill>
              <a:srgbClr val="307B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45" name="Google Shape;145;p17"/>
            <p:cNvGrpSpPr/>
            <p:nvPr/>
          </p:nvGrpSpPr>
          <p:grpSpPr>
            <a:xfrm>
              <a:off x="4526679" y="2289800"/>
              <a:ext cx="2480146" cy="1296854"/>
              <a:chOff x="4526679" y="2289800"/>
              <a:chExt cx="2480146" cy="1296854"/>
            </a:xfrm>
          </p:grpSpPr>
          <p:grpSp>
            <p:nvGrpSpPr>
              <p:cNvPr id="146" name="Google Shape;146;p17"/>
              <p:cNvGrpSpPr/>
              <p:nvPr/>
            </p:nvGrpSpPr>
            <p:grpSpPr>
              <a:xfrm>
                <a:off x="4808316" y="2800065"/>
                <a:ext cx="92400" cy="411825"/>
                <a:chOff x="845575" y="2563700"/>
                <a:chExt cx="92400" cy="411825"/>
              </a:xfrm>
            </p:grpSpPr>
            <p:cxnSp>
              <p:nvCxnSpPr>
                <p:cNvPr id="147" name="Google Shape;147;p17"/>
                <p:cNvCxnSpPr/>
                <p:nvPr/>
              </p:nvCxnSpPr>
              <p:spPr>
                <a:xfrm>
                  <a:off x="891775" y="2616125"/>
                  <a:ext cx="0" cy="3594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sp>
              <p:nvSpPr>
                <p:cNvPr id="148" name="Google Shape;148;p17"/>
                <p:cNvSpPr/>
                <p:nvPr/>
              </p:nvSpPr>
              <p:spPr>
                <a:xfrm>
                  <a:off x="845575" y="2563700"/>
                  <a:ext cx="92400" cy="92400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49" name="Google Shape;149;p17"/>
              <p:cNvSpPr txBox="1"/>
              <p:nvPr/>
            </p:nvSpPr>
            <p:spPr>
              <a:xfrm>
                <a:off x="4526679" y="3215253"/>
                <a:ext cx="692700" cy="37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b="1" lang="en" sz="1200">
                    <a:latin typeface="Roboto"/>
                    <a:ea typeface="Roboto"/>
                    <a:cs typeface="Roboto"/>
                    <a:sym typeface="Roboto"/>
                  </a:rPr>
                  <a:t>2019</a:t>
                </a:r>
                <a:endParaRPr b="1" sz="12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50" name="Google Shape;150;p17"/>
              <p:cNvSpPr txBox="1"/>
              <p:nvPr/>
            </p:nvSpPr>
            <p:spPr>
              <a:xfrm>
                <a:off x="4753225" y="2289800"/>
                <a:ext cx="2253600" cy="359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800">
                    <a:latin typeface="Roboto"/>
                    <a:ea typeface="Roboto"/>
                    <a:cs typeface="Roboto"/>
                    <a:sym typeface="Roboto"/>
                  </a:rPr>
                  <a:t>SinGAN,</a:t>
                </a:r>
                <a:endParaRPr b="1" sz="800"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800">
                    <a:latin typeface="Roboto"/>
                    <a:ea typeface="Roboto"/>
                    <a:cs typeface="Roboto"/>
                    <a:sym typeface="Roboto"/>
                  </a:rPr>
                  <a:t>SAGAN,</a:t>
                </a:r>
                <a:endParaRPr b="1" sz="800"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800">
                    <a:latin typeface="Roboto"/>
                    <a:ea typeface="Roboto"/>
                    <a:cs typeface="Roboto"/>
                    <a:sym typeface="Roboto"/>
                  </a:rPr>
                  <a:t>StyleGAN2</a:t>
                </a:r>
                <a:endParaRPr b="1" sz="8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151" name="Google Shape;151;p17"/>
          <p:cNvGrpSpPr/>
          <p:nvPr/>
        </p:nvGrpSpPr>
        <p:grpSpPr>
          <a:xfrm>
            <a:off x="5508460" y="2100122"/>
            <a:ext cx="2721140" cy="1735654"/>
            <a:chOff x="6435810" y="2702596"/>
            <a:chExt cx="2721140" cy="1735654"/>
          </a:xfrm>
        </p:grpSpPr>
        <p:sp>
          <p:nvSpPr>
            <p:cNvPr id="152" name="Google Shape;152;p17"/>
            <p:cNvSpPr/>
            <p:nvPr/>
          </p:nvSpPr>
          <p:spPr>
            <a:xfrm>
              <a:off x="6807650" y="3079475"/>
              <a:ext cx="2349300" cy="133500"/>
            </a:xfrm>
            <a:prstGeom prst="rect">
              <a:avLst/>
            </a:prstGeom>
            <a:solidFill>
              <a:srgbClr val="0944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53" name="Google Shape;153;p17"/>
            <p:cNvGrpSpPr/>
            <p:nvPr/>
          </p:nvGrpSpPr>
          <p:grpSpPr>
            <a:xfrm>
              <a:off x="6435810" y="2702596"/>
              <a:ext cx="2494563" cy="1735654"/>
              <a:chOff x="6435810" y="2702596"/>
              <a:chExt cx="2494563" cy="1735654"/>
            </a:xfrm>
          </p:grpSpPr>
          <p:grpSp>
            <p:nvGrpSpPr>
              <p:cNvPr id="154" name="Google Shape;154;p17"/>
              <p:cNvGrpSpPr/>
              <p:nvPr/>
            </p:nvGrpSpPr>
            <p:grpSpPr>
              <a:xfrm rot="10800000">
                <a:off x="6760035" y="3079467"/>
                <a:ext cx="92400" cy="411825"/>
                <a:chOff x="2070100" y="2563700"/>
                <a:chExt cx="92400" cy="411825"/>
              </a:xfrm>
            </p:grpSpPr>
            <p:cxnSp>
              <p:nvCxnSpPr>
                <p:cNvPr id="155" name="Google Shape;155;p17"/>
                <p:cNvCxnSpPr/>
                <p:nvPr/>
              </p:nvCxnSpPr>
              <p:spPr>
                <a:xfrm>
                  <a:off x="2116300" y="2616125"/>
                  <a:ext cx="0" cy="3594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sp>
              <p:nvSpPr>
                <p:cNvPr id="156" name="Google Shape;156;p17"/>
                <p:cNvSpPr/>
                <p:nvPr/>
              </p:nvSpPr>
              <p:spPr>
                <a:xfrm>
                  <a:off x="2070100" y="2563700"/>
                  <a:ext cx="92400" cy="92400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57" name="Google Shape;157;p17"/>
              <p:cNvSpPr txBox="1"/>
              <p:nvPr/>
            </p:nvSpPr>
            <p:spPr>
              <a:xfrm>
                <a:off x="6435810" y="2702596"/>
                <a:ext cx="745800" cy="37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b="1" lang="en" sz="1200">
                    <a:latin typeface="Roboto"/>
                    <a:ea typeface="Roboto"/>
                    <a:cs typeface="Roboto"/>
                    <a:sym typeface="Roboto"/>
                  </a:rPr>
                  <a:t>2020</a:t>
                </a:r>
                <a:endParaRPr b="1" sz="12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58" name="Google Shape;158;p17"/>
              <p:cNvSpPr txBox="1"/>
              <p:nvPr/>
            </p:nvSpPr>
            <p:spPr>
              <a:xfrm>
                <a:off x="6676773" y="3494450"/>
                <a:ext cx="2253600" cy="943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800">
                    <a:latin typeface="Roboto"/>
                    <a:ea typeface="Roboto"/>
                    <a:cs typeface="Roboto"/>
                    <a:sym typeface="Roboto"/>
                  </a:rPr>
                  <a:t>GAN-Attacks,</a:t>
                </a:r>
                <a:endParaRPr b="1" sz="800"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800">
                    <a:latin typeface="Roboto"/>
                    <a:ea typeface="Roboto"/>
                    <a:cs typeface="Roboto"/>
                    <a:sym typeface="Roboto"/>
                  </a:rPr>
                  <a:t>StyleGAN2-ADA,</a:t>
                </a:r>
                <a:endParaRPr b="1" sz="800"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800">
                    <a:latin typeface="Roboto"/>
                    <a:ea typeface="Roboto"/>
                    <a:cs typeface="Roboto"/>
                    <a:sym typeface="Roboto"/>
                  </a:rPr>
                  <a:t>GAN Space,</a:t>
                </a:r>
                <a:endParaRPr b="1" sz="800"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800">
                    <a:latin typeface="Roboto"/>
                    <a:ea typeface="Roboto"/>
                    <a:cs typeface="Roboto"/>
                    <a:sym typeface="Roboto"/>
                  </a:rPr>
                  <a:t>CircleGAN</a:t>
                </a:r>
                <a:endParaRPr b="1" sz="8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159" name="Google Shape;159;p17"/>
          <p:cNvGrpSpPr/>
          <p:nvPr/>
        </p:nvGrpSpPr>
        <p:grpSpPr>
          <a:xfrm>
            <a:off x="6494929" y="1687326"/>
            <a:ext cx="2480146" cy="1296854"/>
            <a:chOff x="4526679" y="2289800"/>
            <a:chExt cx="2480146" cy="1296854"/>
          </a:xfrm>
        </p:grpSpPr>
        <p:sp>
          <p:nvSpPr>
            <p:cNvPr id="160" name="Google Shape;160;p17"/>
            <p:cNvSpPr/>
            <p:nvPr/>
          </p:nvSpPr>
          <p:spPr>
            <a:xfrm>
              <a:off x="4849302" y="3079475"/>
              <a:ext cx="1958400" cy="133500"/>
            </a:xfrm>
            <a:prstGeom prst="rect">
              <a:avLst/>
            </a:prstGeom>
            <a:solidFill>
              <a:srgbClr val="307B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61" name="Google Shape;161;p17"/>
            <p:cNvGrpSpPr/>
            <p:nvPr/>
          </p:nvGrpSpPr>
          <p:grpSpPr>
            <a:xfrm>
              <a:off x="4526679" y="2289800"/>
              <a:ext cx="2480146" cy="1296854"/>
              <a:chOff x="4526679" y="2289800"/>
              <a:chExt cx="2480146" cy="1296854"/>
            </a:xfrm>
          </p:grpSpPr>
          <p:grpSp>
            <p:nvGrpSpPr>
              <p:cNvPr id="162" name="Google Shape;162;p17"/>
              <p:cNvGrpSpPr/>
              <p:nvPr/>
            </p:nvGrpSpPr>
            <p:grpSpPr>
              <a:xfrm>
                <a:off x="4808316" y="2800065"/>
                <a:ext cx="92400" cy="411825"/>
                <a:chOff x="845575" y="2563700"/>
                <a:chExt cx="92400" cy="411825"/>
              </a:xfrm>
            </p:grpSpPr>
            <p:cxnSp>
              <p:nvCxnSpPr>
                <p:cNvPr id="163" name="Google Shape;163;p17"/>
                <p:cNvCxnSpPr/>
                <p:nvPr/>
              </p:nvCxnSpPr>
              <p:spPr>
                <a:xfrm>
                  <a:off x="891775" y="2616125"/>
                  <a:ext cx="0" cy="3594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sp>
              <p:nvSpPr>
                <p:cNvPr id="164" name="Google Shape;164;p17"/>
                <p:cNvSpPr/>
                <p:nvPr/>
              </p:nvSpPr>
              <p:spPr>
                <a:xfrm>
                  <a:off x="845575" y="2563700"/>
                  <a:ext cx="92400" cy="92400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65" name="Google Shape;165;p17"/>
              <p:cNvSpPr txBox="1"/>
              <p:nvPr/>
            </p:nvSpPr>
            <p:spPr>
              <a:xfrm>
                <a:off x="4526679" y="3215253"/>
                <a:ext cx="692700" cy="37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b="1" lang="en" sz="1200">
                    <a:latin typeface="Roboto"/>
                    <a:ea typeface="Roboto"/>
                    <a:cs typeface="Roboto"/>
                    <a:sym typeface="Roboto"/>
                  </a:rPr>
                  <a:t>2021</a:t>
                </a:r>
                <a:endParaRPr b="1" sz="12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66" name="Google Shape;166;p17"/>
              <p:cNvSpPr txBox="1"/>
              <p:nvPr/>
            </p:nvSpPr>
            <p:spPr>
              <a:xfrm>
                <a:off x="4753225" y="2289800"/>
                <a:ext cx="2253600" cy="359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800">
                    <a:latin typeface="Roboto"/>
                    <a:ea typeface="Roboto"/>
                    <a:cs typeface="Roboto"/>
                    <a:sym typeface="Roboto"/>
                  </a:rPr>
                  <a:t>StyleGAN3,</a:t>
                </a:r>
                <a:endParaRPr b="1" sz="800"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800">
                    <a:latin typeface="Roboto"/>
                    <a:ea typeface="Roboto"/>
                    <a:cs typeface="Roboto"/>
                    <a:sym typeface="Roboto"/>
                  </a:rPr>
                  <a:t>iWGAN,</a:t>
                </a:r>
                <a:endParaRPr b="1" sz="800"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800">
                    <a:latin typeface="Roboto"/>
                    <a:ea typeface="Roboto"/>
                    <a:cs typeface="Roboto"/>
                    <a:sym typeface="Roboto"/>
                  </a:rPr>
                  <a:t>OpenGAN</a:t>
                </a:r>
                <a:endParaRPr b="1" sz="8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167" name="Google Shape;167;p17"/>
          <p:cNvGrpSpPr/>
          <p:nvPr/>
        </p:nvGrpSpPr>
        <p:grpSpPr>
          <a:xfrm>
            <a:off x="7184860" y="2100122"/>
            <a:ext cx="2494563" cy="1735654"/>
            <a:chOff x="6435810" y="2702596"/>
            <a:chExt cx="2494563" cy="1735654"/>
          </a:xfrm>
        </p:grpSpPr>
        <p:sp>
          <p:nvSpPr>
            <p:cNvPr id="168" name="Google Shape;168;p17"/>
            <p:cNvSpPr/>
            <p:nvPr/>
          </p:nvSpPr>
          <p:spPr>
            <a:xfrm>
              <a:off x="6807650" y="3079474"/>
              <a:ext cx="1587300" cy="133500"/>
            </a:xfrm>
            <a:prstGeom prst="rect">
              <a:avLst/>
            </a:prstGeom>
            <a:solidFill>
              <a:srgbClr val="6AA8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69" name="Google Shape;169;p17"/>
            <p:cNvGrpSpPr/>
            <p:nvPr/>
          </p:nvGrpSpPr>
          <p:grpSpPr>
            <a:xfrm>
              <a:off x="6435810" y="2702596"/>
              <a:ext cx="2494563" cy="1735654"/>
              <a:chOff x="6435810" y="2702596"/>
              <a:chExt cx="2494563" cy="1735654"/>
            </a:xfrm>
          </p:grpSpPr>
          <p:grpSp>
            <p:nvGrpSpPr>
              <p:cNvPr id="170" name="Google Shape;170;p17"/>
              <p:cNvGrpSpPr/>
              <p:nvPr/>
            </p:nvGrpSpPr>
            <p:grpSpPr>
              <a:xfrm rot="10800000">
                <a:off x="6760035" y="3079467"/>
                <a:ext cx="92400" cy="411825"/>
                <a:chOff x="2070100" y="2563700"/>
                <a:chExt cx="92400" cy="411825"/>
              </a:xfrm>
            </p:grpSpPr>
            <p:cxnSp>
              <p:nvCxnSpPr>
                <p:cNvPr id="171" name="Google Shape;171;p17"/>
                <p:cNvCxnSpPr/>
                <p:nvPr/>
              </p:nvCxnSpPr>
              <p:spPr>
                <a:xfrm>
                  <a:off x="2116300" y="2616125"/>
                  <a:ext cx="0" cy="3594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sp>
              <p:nvSpPr>
                <p:cNvPr id="172" name="Google Shape;172;p17"/>
                <p:cNvSpPr/>
                <p:nvPr/>
              </p:nvSpPr>
              <p:spPr>
                <a:xfrm>
                  <a:off x="2070100" y="2563700"/>
                  <a:ext cx="92400" cy="92400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73" name="Google Shape;173;p17"/>
              <p:cNvSpPr txBox="1"/>
              <p:nvPr/>
            </p:nvSpPr>
            <p:spPr>
              <a:xfrm>
                <a:off x="6435810" y="2702596"/>
                <a:ext cx="745800" cy="37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b="1" lang="en" sz="1200">
                    <a:latin typeface="Roboto"/>
                    <a:ea typeface="Roboto"/>
                    <a:cs typeface="Roboto"/>
                    <a:sym typeface="Roboto"/>
                  </a:rPr>
                  <a:t>2022</a:t>
                </a:r>
                <a:endParaRPr b="1" sz="12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74" name="Google Shape;174;p17"/>
              <p:cNvSpPr txBox="1"/>
              <p:nvPr/>
            </p:nvSpPr>
            <p:spPr>
              <a:xfrm>
                <a:off x="6676773" y="3494450"/>
                <a:ext cx="2253600" cy="943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800">
                    <a:latin typeface="Roboto"/>
                    <a:ea typeface="Roboto"/>
                    <a:cs typeface="Roboto"/>
                    <a:sym typeface="Roboto"/>
                  </a:rPr>
                  <a:t>…</a:t>
                </a:r>
                <a:endParaRPr b="1" sz="800"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800">
                    <a:latin typeface="Roboto"/>
                    <a:ea typeface="Roboto"/>
                    <a:cs typeface="Roboto"/>
                    <a:sym typeface="Roboto"/>
                  </a:rPr>
                  <a:t>…</a:t>
                </a:r>
                <a:endParaRPr b="1" sz="8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sp>
        <p:nvSpPr>
          <p:cNvPr id="175" name="Google Shape;175;p17"/>
          <p:cNvSpPr txBox="1"/>
          <p:nvPr/>
        </p:nvSpPr>
        <p:spPr>
          <a:xfrm>
            <a:off x="7820279" y="2342629"/>
            <a:ext cx="6927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… …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76" name="Google Shape;176;p17"/>
          <p:cNvGrpSpPr/>
          <p:nvPr/>
        </p:nvGrpSpPr>
        <p:grpSpPr>
          <a:xfrm>
            <a:off x="203464" y="425112"/>
            <a:ext cx="184444" cy="285716"/>
            <a:chOff x="1978675" y="3981800"/>
            <a:chExt cx="186025" cy="266775"/>
          </a:xfrm>
        </p:grpSpPr>
        <p:sp>
          <p:nvSpPr>
            <p:cNvPr id="177" name="Google Shape;177;p17"/>
            <p:cNvSpPr/>
            <p:nvPr/>
          </p:nvSpPr>
          <p:spPr>
            <a:xfrm>
              <a:off x="1978675" y="3982250"/>
              <a:ext cx="20075" cy="266325"/>
            </a:xfrm>
            <a:custGeom>
              <a:rect b="b" l="l" r="r" t="t"/>
              <a:pathLst>
                <a:path extrusionOk="0" h="10653" w="803">
                  <a:moveTo>
                    <a:pt x="393" y="0"/>
                  </a:moveTo>
                  <a:cubicBezTo>
                    <a:pt x="178" y="0"/>
                    <a:pt x="0" y="179"/>
                    <a:pt x="0" y="411"/>
                  </a:cubicBezTo>
                  <a:lnTo>
                    <a:pt x="0" y="10652"/>
                  </a:lnTo>
                  <a:lnTo>
                    <a:pt x="803" y="10652"/>
                  </a:lnTo>
                  <a:lnTo>
                    <a:pt x="803" y="411"/>
                  </a:lnTo>
                  <a:cubicBezTo>
                    <a:pt x="803" y="179"/>
                    <a:pt x="625" y="0"/>
                    <a:pt x="393" y="0"/>
                  </a:cubicBezTo>
                  <a:close/>
                </a:path>
              </a:pathLst>
            </a:custGeom>
            <a:solidFill>
              <a:srgbClr val="2525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17"/>
            <p:cNvSpPr/>
            <p:nvPr/>
          </p:nvSpPr>
          <p:spPr>
            <a:xfrm>
              <a:off x="2012125" y="3981800"/>
              <a:ext cx="152575" cy="119575"/>
            </a:xfrm>
            <a:custGeom>
              <a:rect b="b" l="l" r="r" t="t"/>
              <a:pathLst>
                <a:path extrusionOk="0" h="4783" w="6103">
                  <a:moveTo>
                    <a:pt x="1695" y="0"/>
                  </a:moveTo>
                  <a:cubicBezTo>
                    <a:pt x="518" y="0"/>
                    <a:pt x="0" y="375"/>
                    <a:pt x="0" y="375"/>
                  </a:cubicBezTo>
                  <a:lnTo>
                    <a:pt x="0" y="4782"/>
                  </a:lnTo>
                  <a:cubicBezTo>
                    <a:pt x="0" y="4782"/>
                    <a:pt x="500" y="4390"/>
                    <a:pt x="1695" y="4390"/>
                  </a:cubicBezTo>
                  <a:cubicBezTo>
                    <a:pt x="2637" y="4390"/>
                    <a:pt x="3579" y="4749"/>
                    <a:pt x="4593" y="4749"/>
                  </a:cubicBezTo>
                  <a:cubicBezTo>
                    <a:pt x="5077" y="4749"/>
                    <a:pt x="5578" y="4667"/>
                    <a:pt x="6102" y="4425"/>
                  </a:cubicBezTo>
                  <a:lnTo>
                    <a:pt x="6102" y="18"/>
                  </a:lnTo>
                  <a:cubicBezTo>
                    <a:pt x="5431" y="222"/>
                    <a:pt x="4876" y="291"/>
                    <a:pt x="4385" y="291"/>
                  </a:cubicBezTo>
                  <a:cubicBezTo>
                    <a:pt x="3374" y="291"/>
                    <a:pt x="2632" y="0"/>
                    <a:pt x="1695" y="0"/>
                  </a:cubicBezTo>
                  <a:close/>
                </a:path>
              </a:pathLst>
            </a:custGeom>
            <a:solidFill>
              <a:srgbClr val="2525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8"/>
          <p:cNvSpPr txBox="1"/>
          <p:nvPr>
            <p:ph type="title"/>
          </p:nvPr>
        </p:nvSpPr>
        <p:spPr>
          <a:xfrm>
            <a:off x="831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Barlow Black"/>
                <a:ea typeface="Barlow Black"/>
                <a:cs typeface="Barlow Black"/>
                <a:sym typeface="Barlow Black"/>
              </a:rPr>
              <a:t>GANs - Architecture</a:t>
            </a:r>
            <a:endParaRPr/>
          </a:p>
        </p:txBody>
      </p:sp>
      <p:sp>
        <p:nvSpPr>
          <p:cNvPr id="184" name="Google Shape;184;p18"/>
          <p:cNvSpPr/>
          <p:nvPr/>
        </p:nvSpPr>
        <p:spPr>
          <a:xfrm>
            <a:off x="1757142" y="2363926"/>
            <a:ext cx="1573800" cy="12804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rgbClr val="8E7CC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674EA7"/>
                </a:solidFill>
              </a:rPr>
              <a:t>Generator</a:t>
            </a:r>
            <a:endParaRPr b="1">
              <a:solidFill>
                <a:srgbClr val="674EA7"/>
              </a:solidFill>
            </a:endParaRPr>
          </a:p>
        </p:txBody>
      </p:sp>
      <p:cxnSp>
        <p:nvCxnSpPr>
          <p:cNvPr id="185" name="Google Shape;185;p18"/>
          <p:cNvCxnSpPr>
            <a:stCxn id="184" idx="3"/>
            <a:endCxn id="186" idx="2"/>
          </p:cNvCxnSpPr>
          <p:nvPr/>
        </p:nvCxnSpPr>
        <p:spPr>
          <a:xfrm>
            <a:off x="3330942" y="3004126"/>
            <a:ext cx="645900" cy="0"/>
          </a:xfrm>
          <a:prstGeom prst="straightConnector1">
            <a:avLst/>
          </a:prstGeom>
          <a:noFill/>
          <a:ln cap="flat" cmpd="sng" w="19050">
            <a:solidFill>
              <a:srgbClr val="674EA7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87" name="Google Shape;187;p18"/>
          <p:cNvSpPr/>
          <p:nvPr/>
        </p:nvSpPr>
        <p:spPr>
          <a:xfrm>
            <a:off x="5537414" y="2362056"/>
            <a:ext cx="1573800" cy="12804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rgbClr val="6D9EE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C78D8"/>
                </a:solidFill>
              </a:rPr>
              <a:t>Discriminator</a:t>
            </a:r>
            <a:endParaRPr>
              <a:solidFill>
                <a:srgbClr val="3C78D8"/>
              </a:solidFill>
            </a:endParaRPr>
          </a:p>
        </p:txBody>
      </p:sp>
      <p:sp>
        <p:nvSpPr>
          <p:cNvPr id="186" name="Google Shape;186;p18"/>
          <p:cNvSpPr/>
          <p:nvPr/>
        </p:nvSpPr>
        <p:spPr>
          <a:xfrm>
            <a:off x="3976722" y="2572440"/>
            <a:ext cx="819000" cy="8634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155CC"/>
                </a:solidFill>
              </a:rPr>
              <a:t>Samples</a:t>
            </a:r>
            <a:endParaRPr sz="1000">
              <a:solidFill>
                <a:srgbClr val="1155CC"/>
              </a:solidFill>
            </a:endParaRPr>
          </a:p>
        </p:txBody>
      </p:sp>
      <p:cxnSp>
        <p:nvCxnSpPr>
          <p:cNvPr id="188" name="Google Shape;188;p18"/>
          <p:cNvCxnSpPr>
            <a:stCxn id="186" idx="6"/>
            <a:endCxn id="187" idx="1"/>
          </p:cNvCxnSpPr>
          <p:nvPr/>
        </p:nvCxnSpPr>
        <p:spPr>
          <a:xfrm flipH="1" rot="10800000">
            <a:off x="4795722" y="3002340"/>
            <a:ext cx="741600" cy="1800"/>
          </a:xfrm>
          <a:prstGeom prst="straightConnector1">
            <a:avLst/>
          </a:prstGeom>
          <a:noFill/>
          <a:ln cap="flat" cmpd="sng" w="19050">
            <a:solidFill>
              <a:srgbClr val="1155CC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89" name="Google Shape;189;p18"/>
          <p:cNvSpPr/>
          <p:nvPr/>
        </p:nvSpPr>
        <p:spPr>
          <a:xfrm>
            <a:off x="3791389" y="655950"/>
            <a:ext cx="1189800" cy="12105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6AA84F"/>
                </a:solidFill>
              </a:rPr>
              <a:t>Real Data</a:t>
            </a:r>
            <a:endParaRPr b="1" sz="1200">
              <a:solidFill>
                <a:srgbClr val="6AA84F"/>
              </a:solidFill>
            </a:endParaRPr>
          </a:p>
        </p:txBody>
      </p:sp>
      <p:cxnSp>
        <p:nvCxnSpPr>
          <p:cNvPr id="190" name="Google Shape;190;p18"/>
          <p:cNvCxnSpPr>
            <a:stCxn id="189" idx="4"/>
            <a:endCxn id="186" idx="0"/>
          </p:cNvCxnSpPr>
          <p:nvPr/>
        </p:nvCxnSpPr>
        <p:spPr>
          <a:xfrm>
            <a:off x="4386289" y="1866450"/>
            <a:ext cx="0" cy="705900"/>
          </a:xfrm>
          <a:prstGeom prst="straightConnector1">
            <a:avLst/>
          </a:prstGeom>
          <a:noFill/>
          <a:ln cap="flat" cmpd="sng" w="19050">
            <a:solidFill>
              <a:srgbClr val="38761D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91" name="Google Shape;191;p18"/>
          <p:cNvCxnSpPr>
            <a:stCxn id="187" idx="3"/>
          </p:cNvCxnSpPr>
          <p:nvPr/>
        </p:nvCxnSpPr>
        <p:spPr>
          <a:xfrm>
            <a:off x="7111214" y="3002256"/>
            <a:ext cx="743400" cy="289800"/>
          </a:xfrm>
          <a:prstGeom prst="bentConnector3">
            <a:avLst>
              <a:gd fmla="val 432" name="adj1"/>
            </a:avLst>
          </a:prstGeom>
          <a:noFill/>
          <a:ln cap="flat" cmpd="sng" w="19050">
            <a:solidFill>
              <a:srgbClr val="674EA7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92" name="Google Shape;192;p18"/>
          <p:cNvCxnSpPr>
            <a:stCxn id="187" idx="3"/>
          </p:cNvCxnSpPr>
          <p:nvPr/>
        </p:nvCxnSpPr>
        <p:spPr>
          <a:xfrm flipH="1" rot="10800000">
            <a:off x="7111214" y="2710356"/>
            <a:ext cx="751800" cy="291900"/>
          </a:xfrm>
          <a:prstGeom prst="bentConnector3">
            <a:avLst>
              <a:gd fmla="val 427" name="adj1"/>
            </a:avLst>
          </a:prstGeom>
          <a:noFill/>
          <a:ln cap="flat" cmpd="sng" w="19050">
            <a:solidFill>
              <a:srgbClr val="38761D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93" name="Google Shape;193;p18"/>
          <p:cNvSpPr/>
          <p:nvPr/>
        </p:nvSpPr>
        <p:spPr>
          <a:xfrm>
            <a:off x="354225" y="2892224"/>
            <a:ext cx="1100700" cy="2241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rgbClr val="8E7CC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74EA7"/>
                </a:solidFill>
              </a:rPr>
              <a:t>Noise</a:t>
            </a:r>
            <a:endParaRPr sz="1200">
              <a:solidFill>
                <a:srgbClr val="674EA7"/>
              </a:solidFill>
            </a:endParaRPr>
          </a:p>
        </p:txBody>
      </p:sp>
      <p:cxnSp>
        <p:nvCxnSpPr>
          <p:cNvPr id="194" name="Google Shape;194;p18"/>
          <p:cNvCxnSpPr>
            <a:stCxn id="193" idx="3"/>
            <a:endCxn id="184" idx="1"/>
          </p:cNvCxnSpPr>
          <p:nvPr/>
        </p:nvCxnSpPr>
        <p:spPr>
          <a:xfrm>
            <a:off x="1454925" y="3004274"/>
            <a:ext cx="302100" cy="0"/>
          </a:xfrm>
          <a:prstGeom prst="straightConnector1">
            <a:avLst/>
          </a:prstGeom>
          <a:noFill/>
          <a:ln cap="flat" cmpd="sng" w="19050">
            <a:solidFill>
              <a:srgbClr val="674EA7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95" name="Google Shape;195;p18"/>
          <p:cNvSpPr/>
          <p:nvPr/>
        </p:nvSpPr>
        <p:spPr>
          <a:xfrm>
            <a:off x="7938185" y="2474448"/>
            <a:ext cx="741900" cy="358200"/>
          </a:xfrm>
          <a:prstGeom prst="horizontalScroll">
            <a:avLst>
              <a:gd fmla="val 12500" name="adj"/>
            </a:avLst>
          </a:prstGeom>
          <a:solidFill>
            <a:schemeClr val="lt1"/>
          </a:solidFill>
          <a:ln cap="flat" cmpd="sng" w="952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38761D"/>
                </a:solidFill>
              </a:rPr>
              <a:t>Real</a:t>
            </a:r>
            <a:endParaRPr sz="1300">
              <a:solidFill>
                <a:srgbClr val="38761D"/>
              </a:solidFill>
            </a:endParaRPr>
          </a:p>
        </p:txBody>
      </p:sp>
      <p:sp>
        <p:nvSpPr>
          <p:cNvPr id="196" name="Google Shape;196;p18"/>
          <p:cNvSpPr/>
          <p:nvPr/>
        </p:nvSpPr>
        <p:spPr>
          <a:xfrm>
            <a:off x="7857722" y="2860807"/>
            <a:ext cx="819000" cy="713700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990000"/>
                </a:solidFill>
              </a:rPr>
              <a:t>Fake!</a:t>
            </a:r>
            <a:endParaRPr sz="1100">
              <a:solidFill>
                <a:srgbClr val="990000"/>
              </a:solidFill>
            </a:endParaRPr>
          </a:p>
        </p:txBody>
      </p:sp>
      <p:sp>
        <p:nvSpPr>
          <p:cNvPr id="197" name="Google Shape;197;p18"/>
          <p:cNvSpPr/>
          <p:nvPr/>
        </p:nvSpPr>
        <p:spPr>
          <a:xfrm flipH="1">
            <a:off x="229175" y="1036300"/>
            <a:ext cx="1661100" cy="939900"/>
          </a:xfrm>
          <a:prstGeom prst="wedgeRectCallout">
            <a:avLst>
              <a:gd fmla="val -69973" name="adj1"/>
              <a:gd fmla="val 87009" name="adj2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Generative</a:t>
            </a:r>
            <a:endParaRPr b="1" sz="2200"/>
          </a:p>
        </p:txBody>
      </p:sp>
      <p:sp>
        <p:nvSpPr>
          <p:cNvPr id="198" name="Google Shape;198;p18"/>
          <p:cNvSpPr/>
          <p:nvPr/>
        </p:nvSpPr>
        <p:spPr>
          <a:xfrm>
            <a:off x="3420800" y="4228875"/>
            <a:ext cx="2105400" cy="572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Adversarial</a:t>
            </a:r>
            <a:endParaRPr b="1" sz="2200"/>
          </a:p>
        </p:txBody>
      </p:sp>
      <p:cxnSp>
        <p:nvCxnSpPr>
          <p:cNvPr id="199" name="Google Shape;199;p18"/>
          <p:cNvCxnSpPr>
            <a:stCxn id="198" idx="0"/>
          </p:cNvCxnSpPr>
          <p:nvPr/>
        </p:nvCxnSpPr>
        <p:spPr>
          <a:xfrm rot="10800000">
            <a:off x="2870600" y="3773775"/>
            <a:ext cx="1602900" cy="4551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0" name="Google Shape;200;p18"/>
          <p:cNvCxnSpPr>
            <a:stCxn id="198" idx="0"/>
          </p:cNvCxnSpPr>
          <p:nvPr/>
        </p:nvCxnSpPr>
        <p:spPr>
          <a:xfrm flipH="1" rot="10800000">
            <a:off x="4473500" y="3781275"/>
            <a:ext cx="1449600" cy="4476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1" name="Google Shape;201;p18"/>
          <p:cNvSpPr/>
          <p:nvPr/>
        </p:nvSpPr>
        <p:spPr>
          <a:xfrm>
            <a:off x="6174425" y="621975"/>
            <a:ext cx="2105400" cy="572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Networks</a:t>
            </a:r>
            <a:endParaRPr b="1" sz="2200"/>
          </a:p>
        </p:txBody>
      </p:sp>
      <p:cxnSp>
        <p:nvCxnSpPr>
          <p:cNvPr id="202" name="Google Shape;202;p18"/>
          <p:cNvCxnSpPr>
            <a:stCxn id="201" idx="2"/>
          </p:cNvCxnSpPr>
          <p:nvPr/>
        </p:nvCxnSpPr>
        <p:spPr>
          <a:xfrm flipH="1">
            <a:off x="3460625" y="1194675"/>
            <a:ext cx="3766500" cy="10929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3" name="Google Shape;203;p18"/>
          <p:cNvCxnSpPr>
            <a:stCxn id="201" idx="2"/>
          </p:cNvCxnSpPr>
          <p:nvPr/>
        </p:nvCxnSpPr>
        <p:spPr>
          <a:xfrm flipH="1">
            <a:off x="6192725" y="1194675"/>
            <a:ext cx="1034400" cy="10419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9"/>
          <p:cNvSpPr txBox="1"/>
          <p:nvPr>
            <p:ph type="title"/>
          </p:nvPr>
        </p:nvSpPr>
        <p:spPr>
          <a:xfrm>
            <a:off x="3879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Barlow Black"/>
                <a:ea typeface="Barlow Black"/>
                <a:cs typeface="Barlow Black"/>
                <a:sym typeface="Barlow Black"/>
              </a:rPr>
              <a:t>Concept of Generator?</a:t>
            </a:r>
            <a:endParaRPr/>
          </a:p>
        </p:txBody>
      </p:sp>
      <p:sp>
        <p:nvSpPr>
          <p:cNvPr id="209" name="Google Shape;209;p19"/>
          <p:cNvSpPr txBox="1"/>
          <p:nvPr/>
        </p:nvSpPr>
        <p:spPr>
          <a:xfrm>
            <a:off x="387900" y="1071575"/>
            <a:ext cx="8437200" cy="17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Roboto"/>
              <a:buChar char="●"/>
            </a:pPr>
            <a:r>
              <a:rPr lang="en" sz="2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Notion of Data.</a:t>
            </a:r>
            <a:endParaRPr sz="20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556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Roboto"/>
              <a:buChar char="○"/>
            </a:pPr>
            <a:r>
              <a:rPr lang="en" sz="2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Anything can be represented as Numerical Data.</a:t>
            </a:r>
            <a:endParaRPr sz="20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556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Roboto"/>
              <a:buChar char="○"/>
            </a:pPr>
            <a:r>
              <a:rPr lang="en" sz="2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Data ➤ Distribution.</a:t>
            </a:r>
            <a:endParaRPr sz="20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10" name="Google Shape;210;p19"/>
          <p:cNvGrpSpPr/>
          <p:nvPr/>
        </p:nvGrpSpPr>
        <p:grpSpPr>
          <a:xfrm>
            <a:off x="67140" y="362309"/>
            <a:ext cx="320669" cy="338976"/>
            <a:chOff x="3086700" y="1180050"/>
            <a:chExt cx="216800" cy="262325"/>
          </a:xfrm>
        </p:grpSpPr>
        <p:sp>
          <p:nvSpPr>
            <p:cNvPr id="211" name="Google Shape;211;p19"/>
            <p:cNvSpPr/>
            <p:nvPr/>
          </p:nvSpPr>
          <p:spPr>
            <a:xfrm>
              <a:off x="3161625" y="1180050"/>
              <a:ext cx="141875" cy="141425"/>
            </a:xfrm>
            <a:custGeom>
              <a:rect b="b" l="l" r="r" t="t"/>
              <a:pathLst>
                <a:path extrusionOk="0" h="5657" w="5675">
                  <a:moveTo>
                    <a:pt x="2838" y="1839"/>
                  </a:moveTo>
                  <a:cubicBezTo>
                    <a:pt x="3391" y="1839"/>
                    <a:pt x="3837" y="2285"/>
                    <a:pt x="3837" y="2838"/>
                  </a:cubicBezTo>
                  <a:cubicBezTo>
                    <a:pt x="3837" y="3373"/>
                    <a:pt x="3391" y="3837"/>
                    <a:pt x="2838" y="3837"/>
                  </a:cubicBezTo>
                  <a:cubicBezTo>
                    <a:pt x="2285" y="3837"/>
                    <a:pt x="1839" y="3373"/>
                    <a:pt x="1839" y="2838"/>
                  </a:cubicBezTo>
                  <a:cubicBezTo>
                    <a:pt x="1839" y="2285"/>
                    <a:pt x="2302" y="1839"/>
                    <a:pt x="2838" y="1839"/>
                  </a:cubicBezTo>
                  <a:close/>
                  <a:moveTo>
                    <a:pt x="2499" y="1"/>
                  </a:moveTo>
                  <a:lnTo>
                    <a:pt x="2213" y="590"/>
                  </a:lnTo>
                  <a:cubicBezTo>
                    <a:pt x="2035" y="643"/>
                    <a:pt x="1856" y="697"/>
                    <a:pt x="1696" y="804"/>
                  </a:cubicBezTo>
                  <a:lnTo>
                    <a:pt x="1071" y="590"/>
                  </a:lnTo>
                  <a:lnTo>
                    <a:pt x="590" y="1054"/>
                  </a:lnTo>
                  <a:lnTo>
                    <a:pt x="804" y="1696"/>
                  </a:lnTo>
                  <a:cubicBezTo>
                    <a:pt x="714" y="1856"/>
                    <a:pt x="643" y="2035"/>
                    <a:pt x="590" y="2213"/>
                  </a:cubicBezTo>
                  <a:lnTo>
                    <a:pt x="1" y="2499"/>
                  </a:lnTo>
                  <a:lnTo>
                    <a:pt x="1" y="3159"/>
                  </a:lnTo>
                  <a:lnTo>
                    <a:pt x="590" y="3462"/>
                  </a:lnTo>
                  <a:cubicBezTo>
                    <a:pt x="643" y="3641"/>
                    <a:pt x="714" y="3819"/>
                    <a:pt x="804" y="3980"/>
                  </a:cubicBezTo>
                  <a:lnTo>
                    <a:pt x="590" y="4604"/>
                  </a:lnTo>
                  <a:lnTo>
                    <a:pt x="1053" y="5068"/>
                  </a:lnTo>
                  <a:lnTo>
                    <a:pt x="1678" y="4854"/>
                  </a:lnTo>
                  <a:cubicBezTo>
                    <a:pt x="1839" y="4961"/>
                    <a:pt x="2017" y="5015"/>
                    <a:pt x="2195" y="5068"/>
                  </a:cubicBezTo>
                  <a:lnTo>
                    <a:pt x="2499" y="5657"/>
                  </a:lnTo>
                  <a:lnTo>
                    <a:pt x="3159" y="5657"/>
                  </a:lnTo>
                  <a:lnTo>
                    <a:pt x="3462" y="5068"/>
                  </a:lnTo>
                  <a:cubicBezTo>
                    <a:pt x="3641" y="5015"/>
                    <a:pt x="3819" y="4961"/>
                    <a:pt x="3962" y="4854"/>
                  </a:cubicBezTo>
                  <a:lnTo>
                    <a:pt x="4586" y="5068"/>
                  </a:lnTo>
                  <a:lnTo>
                    <a:pt x="5068" y="4604"/>
                  </a:lnTo>
                  <a:lnTo>
                    <a:pt x="4854" y="3980"/>
                  </a:lnTo>
                  <a:cubicBezTo>
                    <a:pt x="4961" y="3819"/>
                    <a:pt x="5032" y="3623"/>
                    <a:pt x="5086" y="3462"/>
                  </a:cubicBezTo>
                  <a:lnTo>
                    <a:pt x="5675" y="3159"/>
                  </a:lnTo>
                  <a:lnTo>
                    <a:pt x="5675" y="2499"/>
                  </a:lnTo>
                  <a:lnTo>
                    <a:pt x="5086" y="2213"/>
                  </a:lnTo>
                  <a:cubicBezTo>
                    <a:pt x="5032" y="2035"/>
                    <a:pt x="4961" y="1856"/>
                    <a:pt x="4872" y="1696"/>
                  </a:cubicBezTo>
                  <a:lnTo>
                    <a:pt x="5086" y="1054"/>
                  </a:lnTo>
                  <a:lnTo>
                    <a:pt x="4604" y="590"/>
                  </a:lnTo>
                  <a:lnTo>
                    <a:pt x="3980" y="804"/>
                  </a:lnTo>
                  <a:cubicBezTo>
                    <a:pt x="3819" y="697"/>
                    <a:pt x="3658" y="643"/>
                    <a:pt x="3462" y="590"/>
                  </a:cubicBezTo>
                  <a:lnTo>
                    <a:pt x="3177" y="1"/>
                  </a:lnTo>
                  <a:close/>
                </a:path>
              </a:pathLst>
            </a:custGeom>
            <a:solidFill>
              <a:srgbClr val="2525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19"/>
            <p:cNvSpPr/>
            <p:nvPr/>
          </p:nvSpPr>
          <p:spPr>
            <a:xfrm>
              <a:off x="3086700" y="1301400"/>
              <a:ext cx="141425" cy="140975"/>
            </a:xfrm>
            <a:custGeom>
              <a:rect b="b" l="l" r="r" t="t"/>
              <a:pathLst>
                <a:path extrusionOk="0" h="5639" w="5657">
                  <a:moveTo>
                    <a:pt x="2837" y="1838"/>
                  </a:moveTo>
                  <a:cubicBezTo>
                    <a:pt x="3390" y="1838"/>
                    <a:pt x="3836" y="2284"/>
                    <a:pt x="3836" y="2819"/>
                  </a:cubicBezTo>
                  <a:cubicBezTo>
                    <a:pt x="3836" y="3372"/>
                    <a:pt x="3390" y="3818"/>
                    <a:pt x="2837" y="3818"/>
                  </a:cubicBezTo>
                  <a:cubicBezTo>
                    <a:pt x="2266" y="3818"/>
                    <a:pt x="1838" y="3372"/>
                    <a:pt x="1838" y="2819"/>
                  </a:cubicBezTo>
                  <a:cubicBezTo>
                    <a:pt x="1838" y="2266"/>
                    <a:pt x="2284" y="1838"/>
                    <a:pt x="2837" y="1838"/>
                  </a:cubicBezTo>
                  <a:close/>
                  <a:moveTo>
                    <a:pt x="2498" y="0"/>
                  </a:moveTo>
                  <a:lnTo>
                    <a:pt x="2195" y="571"/>
                  </a:lnTo>
                  <a:cubicBezTo>
                    <a:pt x="2016" y="624"/>
                    <a:pt x="1838" y="696"/>
                    <a:pt x="1677" y="785"/>
                  </a:cubicBezTo>
                  <a:lnTo>
                    <a:pt x="1053" y="571"/>
                  </a:lnTo>
                  <a:lnTo>
                    <a:pt x="589" y="1035"/>
                  </a:lnTo>
                  <a:lnTo>
                    <a:pt x="785" y="1659"/>
                  </a:lnTo>
                  <a:cubicBezTo>
                    <a:pt x="696" y="1838"/>
                    <a:pt x="642" y="2016"/>
                    <a:pt x="571" y="2195"/>
                  </a:cubicBezTo>
                  <a:lnTo>
                    <a:pt x="0" y="2480"/>
                  </a:lnTo>
                  <a:lnTo>
                    <a:pt x="0" y="3140"/>
                  </a:lnTo>
                  <a:lnTo>
                    <a:pt x="571" y="3426"/>
                  </a:lnTo>
                  <a:cubicBezTo>
                    <a:pt x="642" y="3622"/>
                    <a:pt x="696" y="3800"/>
                    <a:pt x="785" y="3961"/>
                  </a:cubicBezTo>
                  <a:lnTo>
                    <a:pt x="589" y="4586"/>
                  </a:lnTo>
                  <a:lnTo>
                    <a:pt x="1053" y="5049"/>
                  </a:lnTo>
                  <a:lnTo>
                    <a:pt x="1677" y="4853"/>
                  </a:lnTo>
                  <a:cubicBezTo>
                    <a:pt x="1838" y="4942"/>
                    <a:pt x="2016" y="5014"/>
                    <a:pt x="2195" y="5049"/>
                  </a:cubicBezTo>
                  <a:lnTo>
                    <a:pt x="2498" y="5638"/>
                  </a:lnTo>
                  <a:lnTo>
                    <a:pt x="3158" y="5638"/>
                  </a:lnTo>
                  <a:lnTo>
                    <a:pt x="3462" y="5049"/>
                  </a:lnTo>
                  <a:cubicBezTo>
                    <a:pt x="3640" y="5014"/>
                    <a:pt x="3818" y="4942"/>
                    <a:pt x="3979" y="4853"/>
                  </a:cubicBezTo>
                  <a:lnTo>
                    <a:pt x="4604" y="5049"/>
                  </a:lnTo>
                  <a:lnTo>
                    <a:pt x="5067" y="4586"/>
                  </a:lnTo>
                  <a:lnTo>
                    <a:pt x="4853" y="3961"/>
                  </a:lnTo>
                  <a:cubicBezTo>
                    <a:pt x="4960" y="3800"/>
                    <a:pt x="5032" y="3640"/>
                    <a:pt x="5085" y="3444"/>
                  </a:cubicBezTo>
                  <a:lnTo>
                    <a:pt x="5656" y="3158"/>
                  </a:lnTo>
                  <a:lnTo>
                    <a:pt x="5656" y="2498"/>
                  </a:lnTo>
                  <a:lnTo>
                    <a:pt x="5085" y="2195"/>
                  </a:lnTo>
                  <a:cubicBezTo>
                    <a:pt x="5032" y="2016"/>
                    <a:pt x="4960" y="1838"/>
                    <a:pt x="4853" y="1677"/>
                  </a:cubicBezTo>
                  <a:lnTo>
                    <a:pt x="5085" y="1053"/>
                  </a:lnTo>
                  <a:lnTo>
                    <a:pt x="4604" y="571"/>
                  </a:lnTo>
                  <a:lnTo>
                    <a:pt x="3979" y="785"/>
                  </a:lnTo>
                  <a:cubicBezTo>
                    <a:pt x="3818" y="696"/>
                    <a:pt x="3622" y="624"/>
                    <a:pt x="3462" y="571"/>
                  </a:cubicBezTo>
                  <a:lnTo>
                    <a:pt x="3158" y="0"/>
                  </a:lnTo>
                  <a:close/>
                </a:path>
              </a:pathLst>
            </a:custGeom>
            <a:solidFill>
              <a:srgbClr val="2525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3" name="Google Shape;213;p19"/>
          <p:cNvSpPr txBox="1"/>
          <p:nvPr/>
        </p:nvSpPr>
        <p:spPr>
          <a:xfrm>
            <a:off x="387900" y="2900375"/>
            <a:ext cx="8437200" cy="6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Roboto"/>
              <a:buChar char="●"/>
            </a:pPr>
            <a:r>
              <a:rPr lang="en" sz="2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“Generator tries to approximate the distribution of real data.”</a:t>
            </a:r>
            <a:endParaRPr sz="20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0"/>
          <p:cNvSpPr txBox="1"/>
          <p:nvPr>
            <p:ph type="title"/>
          </p:nvPr>
        </p:nvSpPr>
        <p:spPr>
          <a:xfrm>
            <a:off x="3879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Barlow Black"/>
                <a:ea typeface="Barlow Black"/>
                <a:cs typeface="Barlow Black"/>
                <a:sym typeface="Barlow Black"/>
              </a:rPr>
              <a:t>Poor Generator</a:t>
            </a:r>
            <a:endParaRPr/>
          </a:p>
        </p:txBody>
      </p:sp>
      <p:grpSp>
        <p:nvGrpSpPr>
          <p:cNvPr id="219" name="Google Shape;219;p20"/>
          <p:cNvGrpSpPr/>
          <p:nvPr/>
        </p:nvGrpSpPr>
        <p:grpSpPr>
          <a:xfrm>
            <a:off x="3407673" y="468023"/>
            <a:ext cx="250354" cy="270428"/>
            <a:chOff x="2164225" y="2146225"/>
            <a:chExt cx="252500" cy="252500"/>
          </a:xfrm>
        </p:grpSpPr>
        <p:sp>
          <p:nvSpPr>
            <p:cNvPr id="220" name="Google Shape;220;p20"/>
            <p:cNvSpPr/>
            <p:nvPr/>
          </p:nvSpPr>
          <p:spPr>
            <a:xfrm>
              <a:off x="2223100" y="2305925"/>
              <a:ext cx="134750" cy="43300"/>
            </a:xfrm>
            <a:custGeom>
              <a:rect b="b" l="l" r="r" t="t"/>
              <a:pathLst>
                <a:path extrusionOk="0" h="1732" w="5390">
                  <a:moveTo>
                    <a:pt x="2695" y="1"/>
                  </a:moveTo>
                  <a:cubicBezTo>
                    <a:pt x="1624" y="1"/>
                    <a:pt x="679" y="518"/>
                    <a:pt x="72" y="1303"/>
                  </a:cubicBezTo>
                  <a:cubicBezTo>
                    <a:pt x="36" y="1339"/>
                    <a:pt x="1" y="1392"/>
                    <a:pt x="1" y="1464"/>
                  </a:cubicBezTo>
                  <a:cubicBezTo>
                    <a:pt x="1" y="1606"/>
                    <a:pt x="126" y="1731"/>
                    <a:pt x="268" y="1731"/>
                  </a:cubicBezTo>
                  <a:cubicBezTo>
                    <a:pt x="358" y="1731"/>
                    <a:pt x="447" y="1696"/>
                    <a:pt x="483" y="1624"/>
                  </a:cubicBezTo>
                  <a:cubicBezTo>
                    <a:pt x="1000" y="964"/>
                    <a:pt x="1785" y="536"/>
                    <a:pt x="2695" y="536"/>
                  </a:cubicBezTo>
                  <a:cubicBezTo>
                    <a:pt x="3587" y="536"/>
                    <a:pt x="4390" y="964"/>
                    <a:pt x="4908" y="1624"/>
                  </a:cubicBezTo>
                  <a:cubicBezTo>
                    <a:pt x="4943" y="1696"/>
                    <a:pt x="5032" y="1731"/>
                    <a:pt x="5122" y="1731"/>
                  </a:cubicBezTo>
                  <a:cubicBezTo>
                    <a:pt x="5264" y="1731"/>
                    <a:pt x="5389" y="1606"/>
                    <a:pt x="5389" y="1464"/>
                  </a:cubicBezTo>
                  <a:cubicBezTo>
                    <a:pt x="5389" y="1410"/>
                    <a:pt x="5371" y="1357"/>
                    <a:pt x="5318" y="1303"/>
                  </a:cubicBezTo>
                  <a:cubicBezTo>
                    <a:pt x="4711" y="518"/>
                    <a:pt x="3766" y="1"/>
                    <a:pt x="2695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20"/>
            <p:cNvSpPr/>
            <p:nvPr/>
          </p:nvSpPr>
          <p:spPr>
            <a:xfrm>
              <a:off x="2323475" y="2232775"/>
              <a:ext cx="40175" cy="39725"/>
            </a:xfrm>
            <a:custGeom>
              <a:rect b="b" l="l" r="r" t="t"/>
              <a:pathLst>
                <a:path extrusionOk="0" h="1589" w="1607">
                  <a:moveTo>
                    <a:pt x="803" y="0"/>
                  </a:moveTo>
                  <a:cubicBezTo>
                    <a:pt x="357" y="0"/>
                    <a:pt x="0" y="357"/>
                    <a:pt x="0" y="803"/>
                  </a:cubicBezTo>
                  <a:cubicBezTo>
                    <a:pt x="0" y="1232"/>
                    <a:pt x="357" y="1588"/>
                    <a:pt x="803" y="1588"/>
                  </a:cubicBezTo>
                  <a:cubicBezTo>
                    <a:pt x="1249" y="1588"/>
                    <a:pt x="1606" y="1232"/>
                    <a:pt x="1606" y="803"/>
                  </a:cubicBezTo>
                  <a:cubicBezTo>
                    <a:pt x="1606" y="357"/>
                    <a:pt x="1249" y="0"/>
                    <a:pt x="803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20"/>
            <p:cNvSpPr/>
            <p:nvPr/>
          </p:nvSpPr>
          <p:spPr>
            <a:xfrm>
              <a:off x="2217300" y="2232775"/>
              <a:ext cx="39725" cy="39725"/>
            </a:xfrm>
            <a:custGeom>
              <a:rect b="b" l="l" r="r" t="t"/>
              <a:pathLst>
                <a:path extrusionOk="0" h="1589" w="1589">
                  <a:moveTo>
                    <a:pt x="804" y="0"/>
                  </a:moveTo>
                  <a:cubicBezTo>
                    <a:pt x="358" y="0"/>
                    <a:pt x="1" y="357"/>
                    <a:pt x="1" y="803"/>
                  </a:cubicBezTo>
                  <a:cubicBezTo>
                    <a:pt x="1" y="1232"/>
                    <a:pt x="358" y="1588"/>
                    <a:pt x="804" y="1588"/>
                  </a:cubicBezTo>
                  <a:cubicBezTo>
                    <a:pt x="1232" y="1588"/>
                    <a:pt x="1589" y="1232"/>
                    <a:pt x="1589" y="803"/>
                  </a:cubicBezTo>
                  <a:cubicBezTo>
                    <a:pt x="1589" y="357"/>
                    <a:pt x="1232" y="0"/>
                    <a:pt x="80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20"/>
            <p:cNvSpPr/>
            <p:nvPr/>
          </p:nvSpPr>
          <p:spPr>
            <a:xfrm>
              <a:off x="2164225" y="2146225"/>
              <a:ext cx="252500" cy="252500"/>
            </a:xfrm>
            <a:custGeom>
              <a:rect b="b" l="l" r="r" t="t"/>
              <a:pathLst>
                <a:path extrusionOk="0" h="10100" w="10100">
                  <a:moveTo>
                    <a:pt x="5050" y="536"/>
                  </a:moveTo>
                  <a:cubicBezTo>
                    <a:pt x="7530" y="536"/>
                    <a:pt x="9564" y="2570"/>
                    <a:pt x="9564" y="5050"/>
                  </a:cubicBezTo>
                  <a:cubicBezTo>
                    <a:pt x="9564" y="7548"/>
                    <a:pt x="7530" y="9565"/>
                    <a:pt x="5050" y="9565"/>
                  </a:cubicBezTo>
                  <a:cubicBezTo>
                    <a:pt x="2552" y="9565"/>
                    <a:pt x="518" y="7548"/>
                    <a:pt x="518" y="5050"/>
                  </a:cubicBezTo>
                  <a:cubicBezTo>
                    <a:pt x="518" y="2570"/>
                    <a:pt x="2552" y="536"/>
                    <a:pt x="5050" y="536"/>
                  </a:cubicBezTo>
                  <a:close/>
                  <a:moveTo>
                    <a:pt x="5050" y="1"/>
                  </a:moveTo>
                  <a:cubicBezTo>
                    <a:pt x="2249" y="1"/>
                    <a:pt x="1" y="2267"/>
                    <a:pt x="1" y="5050"/>
                  </a:cubicBezTo>
                  <a:cubicBezTo>
                    <a:pt x="1" y="7852"/>
                    <a:pt x="2249" y="10100"/>
                    <a:pt x="5050" y="10100"/>
                  </a:cubicBezTo>
                  <a:cubicBezTo>
                    <a:pt x="7833" y="10100"/>
                    <a:pt x="10099" y="7852"/>
                    <a:pt x="10099" y="5050"/>
                  </a:cubicBezTo>
                  <a:cubicBezTo>
                    <a:pt x="10099" y="2267"/>
                    <a:pt x="7833" y="1"/>
                    <a:pt x="505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4" name="Google Shape;224;p20"/>
          <p:cNvSpPr txBox="1"/>
          <p:nvPr/>
        </p:nvSpPr>
        <p:spPr>
          <a:xfrm>
            <a:off x="5913517" y="1803159"/>
            <a:ext cx="5322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8E7CC3"/>
                </a:solidFill>
              </a:rPr>
              <a:t>●</a:t>
            </a:r>
            <a:endParaRPr b="1" sz="2100">
              <a:solidFill>
                <a:srgbClr val="8E7CC3"/>
              </a:solidFill>
            </a:endParaRPr>
          </a:p>
        </p:txBody>
      </p:sp>
      <p:sp>
        <p:nvSpPr>
          <p:cNvPr id="225" name="Google Shape;225;p20"/>
          <p:cNvSpPr txBox="1"/>
          <p:nvPr/>
        </p:nvSpPr>
        <p:spPr>
          <a:xfrm>
            <a:off x="6065917" y="1955559"/>
            <a:ext cx="5322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8E7CC3"/>
                </a:solidFill>
              </a:rPr>
              <a:t>●</a:t>
            </a:r>
            <a:endParaRPr b="1" sz="2100">
              <a:solidFill>
                <a:srgbClr val="8E7CC3"/>
              </a:solidFill>
            </a:endParaRPr>
          </a:p>
        </p:txBody>
      </p:sp>
      <p:sp>
        <p:nvSpPr>
          <p:cNvPr id="226" name="Google Shape;226;p20"/>
          <p:cNvSpPr txBox="1"/>
          <p:nvPr/>
        </p:nvSpPr>
        <p:spPr>
          <a:xfrm>
            <a:off x="5913517" y="2311059"/>
            <a:ext cx="5322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8E7CC3"/>
                </a:solidFill>
              </a:rPr>
              <a:t>●</a:t>
            </a:r>
            <a:endParaRPr b="1" sz="2100">
              <a:solidFill>
                <a:srgbClr val="8E7CC3"/>
              </a:solidFill>
            </a:endParaRPr>
          </a:p>
        </p:txBody>
      </p:sp>
      <p:sp>
        <p:nvSpPr>
          <p:cNvPr id="227" name="Google Shape;227;p20"/>
          <p:cNvSpPr txBox="1"/>
          <p:nvPr/>
        </p:nvSpPr>
        <p:spPr>
          <a:xfrm>
            <a:off x="6370717" y="2260359"/>
            <a:ext cx="5322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8E7CC3"/>
                </a:solidFill>
              </a:rPr>
              <a:t>●</a:t>
            </a:r>
            <a:endParaRPr b="1" sz="2100">
              <a:solidFill>
                <a:srgbClr val="8E7CC3"/>
              </a:solidFill>
            </a:endParaRPr>
          </a:p>
        </p:txBody>
      </p:sp>
      <p:sp>
        <p:nvSpPr>
          <p:cNvPr id="228" name="Google Shape;228;p20"/>
          <p:cNvSpPr txBox="1"/>
          <p:nvPr/>
        </p:nvSpPr>
        <p:spPr>
          <a:xfrm>
            <a:off x="6415392" y="1910084"/>
            <a:ext cx="5322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8E7CC3"/>
                </a:solidFill>
              </a:rPr>
              <a:t>●</a:t>
            </a:r>
            <a:endParaRPr b="1" sz="2100">
              <a:solidFill>
                <a:srgbClr val="8E7CC3"/>
              </a:solidFill>
            </a:endParaRPr>
          </a:p>
        </p:txBody>
      </p:sp>
      <p:sp>
        <p:nvSpPr>
          <p:cNvPr id="229" name="Google Shape;229;p20"/>
          <p:cNvSpPr txBox="1"/>
          <p:nvPr/>
        </p:nvSpPr>
        <p:spPr>
          <a:xfrm>
            <a:off x="2400142" y="1894534"/>
            <a:ext cx="5322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6AA84F"/>
                </a:solidFill>
              </a:rPr>
              <a:t>●</a:t>
            </a:r>
            <a:endParaRPr b="1" sz="2100">
              <a:solidFill>
                <a:srgbClr val="6AA84F"/>
              </a:solidFill>
            </a:endParaRPr>
          </a:p>
        </p:txBody>
      </p:sp>
      <p:sp>
        <p:nvSpPr>
          <p:cNvPr id="230" name="Google Shape;230;p20"/>
          <p:cNvSpPr txBox="1"/>
          <p:nvPr/>
        </p:nvSpPr>
        <p:spPr>
          <a:xfrm>
            <a:off x="2552542" y="2046934"/>
            <a:ext cx="5322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6AA84F"/>
                </a:solidFill>
              </a:rPr>
              <a:t>●</a:t>
            </a:r>
            <a:endParaRPr b="1" sz="2100">
              <a:solidFill>
                <a:srgbClr val="6AA84F"/>
              </a:solidFill>
            </a:endParaRPr>
          </a:p>
        </p:txBody>
      </p:sp>
      <p:sp>
        <p:nvSpPr>
          <p:cNvPr id="231" name="Google Shape;231;p20"/>
          <p:cNvSpPr txBox="1"/>
          <p:nvPr/>
        </p:nvSpPr>
        <p:spPr>
          <a:xfrm>
            <a:off x="2515517" y="2504134"/>
            <a:ext cx="5322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6AA84F"/>
                </a:solidFill>
              </a:rPr>
              <a:t>●</a:t>
            </a:r>
            <a:endParaRPr b="1" sz="2100">
              <a:solidFill>
                <a:srgbClr val="6AA84F"/>
              </a:solidFill>
            </a:endParaRPr>
          </a:p>
        </p:txBody>
      </p:sp>
      <p:sp>
        <p:nvSpPr>
          <p:cNvPr id="232" name="Google Shape;232;p20"/>
          <p:cNvSpPr txBox="1"/>
          <p:nvPr/>
        </p:nvSpPr>
        <p:spPr>
          <a:xfrm>
            <a:off x="2704942" y="2587534"/>
            <a:ext cx="5322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6AA84F"/>
                </a:solidFill>
              </a:rPr>
              <a:t>●</a:t>
            </a:r>
            <a:endParaRPr b="1" sz="2100">
              <a:solidFill>
                <a:srgbClr val="6AA84F"/>
              </a:solidFill>
            </a:endParaRPr>
          </a:p>
        </p:txBody>
      </p:sp>
      <p:sp>
        <p:nvSpPr>
          <p:cNvPr id="233" name="Google Shape;233;p20"/>
          <p:cNvSpPr txBox="1"/>
          <p:nvPr/>
        </p:nvSpPr>
        <p:spPr>
          <a:xfrm>
            <a:off x="3009742" y="2504134"/>
            <a:ext cx="5322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6AA84F"/>
                </a:solidFill>
              </a:rPr>
              <a:t>●</a:t>
            </a:r>
            <a:endParaRPr b="1" sz="2100">
              <a:solidFill>
                <a:srgbClr val="6AA84F"/>
              </a:solidFill>
            </a:endParaRPr>
          </a:p>
        </p:txBody>
      </p:sp>
      <p:sp>
        <p:nvSpPr>
          <p:cNvPr id="234" name="Google Shape;234;p20"/>
          <p:cNvSpPr txBox="1"/>
          <p:nvPr/>
        </p:nvSpPr>
        <p:spPr>
          <a:xfrm>
            <a:off x="2596267" y="2266984"/>
            <a:ext cx="5322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6AA84F"/>
                </a:solidFill>
              </a:rPr>
              <a:t>●</a:t>
            </a:r>
            <a:endParaRPr b="1" sz="2100">
              <a:solidFill>
                <a:srgbClr val="6AA84F"/>
              </a:solidFill>
            </a:endParaRPr>
          </a:p>
        </p:txBody>
      </p:sp>
      <p:sp>
        <p:nvSpPr>
          <p:cNvPr id="235" name="Google Shape;235;p20"/>
          <p:cNvSpPr txBox="1"/>
          <p:nvPr/>
        </p:nvSpPr>
        <p:spPr>
          <a:xfrm>
            <a:off x="2653942" y="2921184"/>
            <a:ext cx="5322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6AA84F"/>
                </a:solidFill>
              </a:rPr>
              <a:t>●</a:t>
            </a:r>
            <a:endParaRPr b="1" sz="2100">
              <a:solidFill>
                <a:srgbClr val="6AA84F"/>
              </a:solidFill>
            </a:endParaRPr>
          </a:p>
        </p:txBody>
      </p:sp>
      <p:sp>
        <p:nvSpPr>
          <p:cNvPr id="236" name="Google Shape;236;p20"/>
          <p:cNvSpPr txBox="1"/>
          <p:nvPr/>
        </p:nvSpPr>
        <p:spPr>
          <a:xfrm>
            <a:off x="2908342" y="2504134"/>
            <a:ext cx="5322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6AA84F"/>
                </a:solidFill>
              </a:rPr>
              <a:t>●</a:t>
            </a:r>
            <a:endParaRPr b="1" sz="2100">
              <a:solidFill>
                <a:srgbClr val="6AA84F"/>
              </a:solidFill>
            </a:endParaRPr>
          </a:p>
        </p:txBody>
      </p:sp>
      <p:sp>
        <p:nvSpPr>
          <p:cNvPr id="237" name="Google Shape;237;p20"/>
          <p:cNvSpPr txBox="1"/>
          <p:nvPr/>
        </p:nvSpPr>
        <p:spPr>
          <a:xfrm>
            <a:off x="3009742" y="2266984"/>
            <a:ext cx="5322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6AA84F"/>
                </a:solidFill>
              </a:rPr>
              <a:t>●</a:t>
            </a:r>
            <a:endParaRPr b="1" sz="2100">
              <a:solidFill>
                <a:srgbClr val="6AA84F"/>
              </a:solidFill>
            </a:endParaRPr>
          </a:p>
        </p:txBody>
      </p:sp>
      <p:sp>
        <p:nvSpPr>
          <p:cNvPr id="238" name="Google Shape;238;p20"/>
          <p:cNvSpPr txBox="1"/>
          <p:nvPr/>
        </p:nvSpPr>
        <p:spPr>
          <a:xfrm>
            <a:off x="3402567" y="2504134"/>
            <a:ext cx="5322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6AA84F"/>
                </a:solidFill>
              </a:rPr>
              <a:t>●</a:t>
            </a:r>
            <a:endParaRPr b="1" sz="2100">
              <a:solidFill>
                <a:srgbClr val="6AA84F"/>
              </a:solidFill>
            </a:endParaRPr>
          </a:p>
        </p:txBody>
      </p:sp>
      <p:sp>
        <p:nvSpPr>
          <p:cNvPr id="239" name="Google Shape;239;p20"/>
          <p:cNvSpPr txBox="1"/>
          <p:nvPr/>
        </p:nvSpPr>
        <p:spPr>
          <a:xfrm>
            <a:off x="2744117" y="2808934"/>
            <a:ext cx="5322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6AA84F"/>
                </a:solidFill>
              </a:rPr>
              <a:t>●</a:t>
            </a:r>
            <a:endParaRPr b="1" sz="2100">
              <a:solidFill>
                <a:srgbClr val="6AA84F"/>
              </a:solidFill>
            </a:endParaRPr>
          </a:p>
        </p:txBody>
      </p:sp>
      <p:sp>
        <p:nvSpPr>
          <p:cNvPr id="240" name="Google Shape;240;p20"/>
          <p:cNvSpPr txBox="1"/>
          <p:nvPr/>
        </p:nvSpPr>
        <p:spPr>
          <a:xfrm>
            <a:off x="2933542" y="2892334"/>
            <a:ext cx="5322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6AA84F"/>
                </a:solidFill>
              </a:rPr>
              <a:t>●</a:t>
            </a:r>
            <a:endParaRPr b="1" sz="2100">
              <a:solidFill>
                <a:srgbClr val="6AA84F"/>
              </a:solidFill>
            </a:endParaRPr>
          </a:p>
        </p:txBody>
      </p:sp>
      <p:sp>
        <p:nvSpPr>
          <p:cNvPr id="241" name="Google Shape;241;p20"/>
          <p:cNvSpPr txBox="1"/>
          <p:nvPr/>
        </p:nvSpPr>
        <p:spPr>
          <a:xfrm>
            <a:off x="3238342" y="2808934"/>
            <a:ext cx="5322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6AA84F"/>
                </a:solidFill>
              </a:rPr>
              <a:t>●</a:t>
            </a:r>
            <a:endParaRPr b="1" sz="2100">
              <a:solidFill>
                <a:srgbClr val="6AA84F"/>
              </a:solidFill>
            </a:endParaRPr>
          </a:p>
        </p:txBody>
      </p:sp>
      <p:sp>
        <p:nvSpPr>
          <p:cNvPr id="242" name="Google Shape;242;p20"/>
          <p:cNvSpPr txBox="1"/>
          <p:nvPr/>
        </p:nvSpPr>
        <p:spPr>
          <a:xfrm>
            <a:off x="2824867" y="2571784"/>
            <a:ext cx="5322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6AA84F"/>
                </a:solidFill>
              </a:rPr>
              <a:t>●</a:t>
            </a:r>
            <a:endParaRPr b="1" sz="2100">
              <a:solidFill>
                <a:srgbClr val="6AA84F"/>
              </a:solidFill>
            </a:endParaRPr>
          </a:p>
        </p:txBody>
      </p:sp>
      <p:sp>
        <p:nvSpPr>
          <p:cNvPr id="243" name="Google Shape;243;p20"/>
          <p:cNvSpPr txBox="1"/>
          <p:nvPr/>
        </p:nvSpPr>
        <p:spPr>
          <a:xfrm>
            <a:off x="2882542" y="3225984"/>
            <a:ext cx="5322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6AA84F"/>
                </a:solidFill>
              </a:rPr>
              <a:t>●</a:t>
            </a:r>
            <a:endParaRPr b="1" sz="2100">
              <a:solidFill>
                <a:srgbClr val="6AA84F"/>
              </a:solidFill>
            </a:endParaRPr>
          </a:p>
        </p:txBody>
      </p:sp>
      <p:sp>
        <p:nvSpPr>
          <p:cNvPr id="244" name="Google Shape;244;p20"/>
          <p:cNvSpPr txBox="1"/>
          <p:nvPr/>
        </p:nvSpPr>
        <p:spPr>
          <a:xfrm>
            <a:off x="3136942" y="2808934"/>
            <a:ext cx="5322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6AA84F"/>
                </a:solidFill>
              </a:rPr>
              <a:t>●</a:t>
            </a:r>
            <a:endParaRPr b="1" sz="2100">
              <a:solidFill>
                <a:srgbClr val="6AA84F"/>
              </a:solidFill>
            </a:endParaRPr>
          </a:p>
        </p:txBody>
      </p:sp>
      <p:sp>
        <p:nvSpPr>
          <p:cNvPr id="245" name="Google Shape;245;p20"/>
          <p:cNvSpPr txBox="1"/>
          <p:nvPr/>
        </p:nvSpPr>
        <p:spPr>
          <a:xfrm>
            <a:off x="3238342" y="2571784"/>
            <a:ext cx="5322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6AA84F"/>
                </a:solidFill>
              </a:rPr>
              <a:t>●</a:t>
            </a:r>
            <a:endParaRPr b="1" sz="2100">
              <a:solidFill>
                <a:srgbClr val="6AA84F"/>
              </a:solidFill>
            </a:endParaRPr>
          </a:p>
        </p:txBody>
      </p:sp>
      <p:sp>
        <p:nvSpPr>
          <p:cNvPr id="246" name="Google Shape;246;p20"/>
          <p:cNvSpPr txBox="1"/>
          <p:nvPr/>
        </p:nvSpPr>
        <p:spPr>
          <a:xfrm>
            <a:off x="3631167" y="2808934"/>
            <a:ext cx="5322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6AA84F"/>
                </a:solidFill>
              </a:rPr>
              <a:t>●</a:t>
            </a:r>
            <a:endParaRPr b="1" sz="2100">
              <a:solidFill>
                <a:srgbClr val="6AA84F"/>
              </a:solidFill>
            </a:endParaRPr>
          </a:p>
        </p:txBody>
      </p:sp>
      <p:sp>
        <p:nvSpPr>
          <p:cNvPr id="247" name="Google Shape;247;p20"/>
          <p:cNvSpPr txBox="1"/>
          <p:nvPr/>
        </p:nvSpPr>
        <p:spPr>
          <a:xfrm>
            <a:off x="5694367" y="2006409"/>
            <a:ext cx="5322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8E7CC3"/>
                </a:solidFill>
              </a:rPr>
              <a:t>●</a:t>
            </a:r>
            <a:endParaRPr b="1" sz="2100">
              <a:solidFill>
                <a:srgbClr val="8E7CC3"/>
              </a:solidFill>
            </a:endParaRPr>
          </a:p>
        </p:txBody>
      </p:sp>
      <p:sp>
        <p:nvSpPr>
          <p:cNvPr id="248" name="Google Shape;248;p20"/>
          <p:cNvSpPr txBox="1"/>
          <p:nvPr/>
        </p:nvSpPr>
        <p:spPr>
          <a:xfrm>
            <a:off x="6487892" y="3037534"/>
            <a:ext cx="5322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8E7CC3"/>
                </a:solidFill>
              </a:rPr>
              <a:t>●</a:t>
            </a:r>
            <a:endParaRPr b="1" sz="2100">
              <a:solidFill>
                <a:srgbClr val="8E7CC3"/>
              </a:solidFill>
            </a:endParaRPr>
          </a:p>
        </p:txBody>
      </p:sp>
      <p:sp>
        <p:nvSpPr>
          <p:cNvPr id="249" name="Google Shape;249;p20"/>
          <p:cNvSpPr txBox="1"/>
          <p:nvPr/>
        </p:nvSpPr>
        <p:spPr>
          <a:xfrm>
            <a:off x="5694367" y="2514309"/>
            <a:ext cx="5322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8E7CC3"/>
                </a:solidFill>
              </a:rPr>
              <a:t>●</a:t>
            </a:r>
            <a:endParaRPr b="1" sz="2100">
              <a:solidFill>
                <a:srgbClr val="8E7CC3"/>
              </a:solidFill>
            </a:endParaRPr>
          </a:p>
        </p:txBody>
      </p:sp>
      <p:sp>
        <p:nvSpPr>
          <p:cNvPr id="250" name="Google Shape;250;p20"/>
          <p:cNvSpPr txBox="1"/>
          <p:nvPr/>
        </p:nvSpPr>
        <p:spPr>
          <a:xfrm>
            <a:off x="6151567" y="2463609"/>
            <a:ext cx="5322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8E7CC3"/>
                </a:solidFill>
              </a:rPr>
              <a:t>●</a:t>
            </a:r>
            <a:endParaRPr b="1" sz="2100">
              <a:solidFill>
                <a:srgbClr val="8E7CC3"/>
              </a:solidFill>
            </a:endParaRPr>
          </a:p>
        </p:txBody>
      </p:sp>
      <p:sp>
        <p:nvSpPr>
          <p:cNvPr id="251" name="Google Shape;251;p20"/>
          <p:cNvSpPr txBox="1"/>
          <p:nvPr/>
        </p:nvSpPr>
        <p:spPr>
          <a:xfrm>
            <a:off x="5838517" y="2361034"/>
            <a:ext cx="5322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8E7CC3"/>
                </a:solidFill>
              </a:rPr>
              <a:t>●</a:t>
            </a:r>
            <a:endParaRPr b="1" sz="2100">
              <a:solidFill>
                <a:srgbClr val="8E7CC3"/>
              </a:solidFill>
            </a:endParaRPr>
          </a:p>
        </p:txBody>
      </p:sp>
      <p:sp>
        <p:nvSpPr>
          <p:cNvPr id="252" name="Google Shape;252;p20"/>
          <p:cNvSpPr txBox="1"/>
          <p:nvPr/>
        </p:nvSpPr>
        <p:spPr>
          <a:xfrm>
            <a:off x="5657942" y="2665684"/>
            <a:ext cx="5322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8E7CC3"/>
                </a:solidFill>
              </a:rPr>
              <a:t>●</a:t>
            </a:r>
            <a:endParaRPr b="1" sz="2100">
              <a:solidFill>
                <a:srgbClr val="8E7CC3"/>
              </a:solidFill>
            </a:endParaRPr>
          </a:p>
        </p:txBody>
      </p:sp>
      <p:sp>
        <p:nvSpPr>
          <p:cNvPr id="253" name="Google Shape;253;p20"/>
          <p:cNvSpPr txBox="1"/>
          <p:nvPr/>
        </p:nvSpPr>
        <p:spPr>
          <a:xfrm>
            <a:off x="6115142" y="2614984"/>
            <a:ext cx="5322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8E7CC3"/>
                </a:solidFill>
              </a:rPr>
              <a:t>●</a:t>
            </a:r>
            <a:endParaRPr b="1" sz="2100">
              <a:solidFill>
                <a:srgbClr val="8E7CC3"/>
              </a:solidFill>
            </a:endParaRPr>
          </a:p>
        </p:txBody>
      </p:sp>
      <p:sp>
        <p:nvSpPr>
          <p:cNvPr id="254" name="Google Shape;254;p20"/>
          <p:cNvSpPr txBox="1"/>
          <p:nvPr/>
        </p:nvSpPr>
        <p:spPr>
          <a:xfrm>
            <a:off x="5438792" y="2361034"/>
            <a:ext cx="5322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8E7CC3"/>
                </a:solidFill>
              </a:rPr>
              <a:t>●</a:t>
            </a:r>
            <a:endParaRPr b="1" sz="2100">
              <a:solidFill>
                <a:srgbClr val="8E7CC3"/>
              </a:solidFill>
            </a:endParaRPr>
          </a:p>
        </p:txBody>
      </p:sp>
      <p:sp>
        <p:nvSpPr>
          <p:cNvPr id="255" name="Google Shape;255;p20"/>
          <p:cNvSpPr txBox="1"/>
          <p:nvPr/>
        </p:nvSpPr>
        <p:spPr>
          <a:xfrm>
            <a:off x="5438792" y="2868934"/>
            <a:ext cx="5322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8E7CC3"/>
                </a:solidFill>
              </a:rPr>
              <a:t>●</a:t>
            </a:r>
            <a:endParaRPr b="1" sz="2100">
              <a:solidFill>
                <a:srgbClr val="8E7CC3"/>
              </a:solidFill>
            </a:endParaRPr>
          </a:p>
        </p:txBody>
      </p:sp>
      <p:sp>
        <p:nvSpPr>
          <p:cNvPr id="256" name="Google Shape;256;p20"/>
          <p:cNvSpPr txBox="1"/>
          <p:nvPr/>
        </p:nvSpPr>
        <p:spPr>
          <a:xfrm>
            <a:off x="5895992" y="2818234"/>
            <a:ext cx="5322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8E7CC3"/>
                </a:solidFill>
              </a:rPr>
              <a:t>●</a:t>
            </a:r>
            <a:endParaRPr b="1" sz="2100">
              <a:solidFill>
                <a:srgbClr val="8E7CC3"/>
              </a:solidFill>
            </a:endParaRPr>
          </a:p>
        </p:txBody>
      </p:sp>
      <p:sp>
        <p:nvSpPr>
          <p:cNvPr id="257" name="Google Shape;257;p20"/>
          <p:cNvSpPr txBox="1"/>
          <p:nvPr/>
        </p:nvSpPr>
        <p:spPr>
          <a:xfrm>
            <a:off x="5582942" y="2715659"/>
            <a:ext cx="5322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8E7CC3"/>
                </a:solidFill>
              </a:rPr>
              <a:t>●</a:t>
            </a:r>
            <a:endParaRPr b="1" sz="2100">
              <a:solidFill>
                <a:srgbClr val="8E7CC3"/>
              </a:solidFill>
            </a:endParaRPr>
          </a:p>
        </p:txBody>
      </p:sp>
      <p:sp>
        <p:nvSpPr>
          <p:cNvPr id="258" name="Google Shape;258;p20"/>
          <p:cNvSpPr txBox="1"/>
          <p:nvPr/>
        </p:nvSpPr>
        <p:spPr>
          <a:xfrm>
            <a:off x="5456317" y="1498359"/>
            <a:ext cx="5322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8E7CC3"/>
                </a:solidFill>
              </a:rPr>
              <a:t>●</a:t>
            </a:r>
            <a:endParaRPr b="1" sz="2100">
              <a:solidFill>
                <a:srgbClr val="8E7CC3"/>
              </a:solidFill>
            </a:endParaRPr>
          </a:p>
        </p:txBody>
      </p:sp>
      <p:sp>
        <p:nvSpPr>
          <p:cNvPr id="259" name="Google Shape;259;p20"/>
          <p:cNvSpPr txBox="1"/>
          <p:nvPr/>
        </p:nvSpPr>
        <p:spPr>
          <a:xfrm>
            <a:off x="4826867" y="1605284"/>
            <a:ext cx="5322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8E7CC3"/>
                </a:solidFill>
              </a:rPr>
              <a:t>●</a:t>
            </a:r>
            <a:endParaRPr b="1" sz="2100">
              <a:solidFill>
                <a:srgbClr val="8E7CC3"/>
              </a:solidFill>
            </a:endParaRPr>
          </a:p>
        </p:txBody>
      </p:sp>
      <p:sp>
        <p:nvSpPr>
          <p:cNvPr id="260" name="Google Shape;260;p20"/>
          <p:cNvSpPr txBox="1"/>
          <p:nvPr/>
        </p:nvSpPr>
        <p:spPr>
          <a:xfrm>
            <a:off x="5456317" y="2006259"/>
            <a:ext cx="5322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8E7CC3"/>
                </a:solidFill>
              </a:rPr>
              <a:t>●</a:t>
            </a:r>
            <a:endParaRPr b="1" sz="2100">
              <a:solidFill>
                <a:srgbClr val="8E7CC3"/>
              </a:solidFill>
            </a:endParaRPr>
          </a:p>
        </p:txBody>
      </p:sp>
      <p:sp>
        <p:nvSpPr>
          <p:cNvPr id="261" name="Google Shape;261;p20"/>
          <p:cNvSpPr txBox="1"/>
          <p:nvPr/>
        </p:nvSpPr>
        <p:spPr>
          <a:xfrm>
            <a:off x="5913517" y="1955559"/>
            <a:ext cx="5322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8E7CC3"/>
                </a:solidFill>
              </a:rPr>
              <a:t>●</a:t>
            </a:r>
            <a:endParaRPr b="1" sz="2100">
              <a:solidFill>
                <a:srgbClr val="8E7CC3"/>
              </a:solidFill>
            </a:endParaRPr>
          </a:p>
        </p:txBody>
      </p:sp>
      <p:sp>
        <p:nvSpPr>
          <p:cNvPr id="262" name="Google Shape;262;p20"/>
          <p:cNvSpPr txBox="1"/>
          <p:nvPr/>
        </p:nvSpPr>
        <p:spPr>
          <a:xfrm>
            <a:off x="5958192" y="1605284"/>
            <a:ext cx="5322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8E7CC3"/>
                </a:solidFill>
              </a:rPr>
              <a:t>●</a:t>
            </a:r>
            <a:endParaRPr b="1" sz="2100">
              <a:solidFill>
                <a:srgbClr val="8E7CC3"/>
              </a:solidFill>
            </a:endParaRPr>
          </a:p>
        </p:txBody>
      </p:sp>
      <p:sp>
        <p:nvSpPr>
          <p:cNvPr id="263" name="Google Shape;263;p20"/>
          <p:cNvSpPr txBox="1"/>
          <p:nvPr/>
        </p:nvSpPr>
        <p:spPr>
          <a:xfrm>
            <a:off x="5200742" y="1701609"/>
            <a:ext cx="5322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8E7CC3"/>
                </a:solidFill>
              </a:rPr>
              <a:t>●</a:t>
            </a:r>
            <a:endParaRPr b="1" sz="2100">
              <a:solidFill>
                <a:srgbClr val="8E7CC3"/>
              </a:solidFill>
            </a:endParaRPr>
          </a:p>
        </p:txBody>
      </p:sp>
      <p:sp>
        <p:nvSpPr>
          <p:cNvPr id="264" name="Google Shape;264;p20"/>
          <p:cNvSpPr txBox="1"/>
          <p:nvPr/>
        </p:nvSpPr>
        <p:spPr>
          <a:xfrm>
            <a:off x="5237167" y="2209509"/>
            <a:ext cx="5322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8E7CC3"/>
                </a:solidFill>
              </a:rPr>
              <a:t>●</a:t>
            </a:r>
            <a:endParaRPr b="1" sz="2100">
              <a:solidFill>
                <a:srgbClr val="8E7CC3"/>
              </a:solidFill>
            </a:endParaRPr>
          </a:p>
        </p:txBody>
      </p:sp>
      <p:sp>
        <p:nvSpPr>
          <p:cNvPr id="265" name="Google Shape;265;p20"/>
          <p:cNvSpPr txBox="1"/>
          <p:nvPr/>
        </p:nvSpPr>
        <p:spPr>
          <a:xfrm>
            <a:off x="5694367" y="2158809"/>
            <a:ext cx="5322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8E7CC3"/>
                </a:solidFill>
              </a:rPr>
              <a:t>●</a:t>
            </a:r>
            <a:endParaRPr b="1" sz="2100">
              <a:solidFill>
                <a:srgbClr val="8E7CC3"/>
              </a:solidFill>
            </a:endParaRPr>
          </a:p>
        </p:txBody>
      </p:sp>
      <p:sp>
        <p:nvSpPr>
          <p:cNvPr id="266" name="Google Shape;266;p20"/>
          <p:cNvSpPr txBox="1"/>
          <p:nvPr/>
        </p:nvSpPr>
        <p:spPr>
          <a:xfrm>
            <a:off x="4842692" y="1321059"/>
            <a:ext cx="5322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8E7CC3"/>
                </a:solidFill>
              </a:rPr>
              <a:t>●</a:t>
            </a:r>
            <a:endParaRPr b="1" sz="2100">
              <a:solidFill>
                <a:srgbClr val="8E7CC3"/>
              </a:solidFill>
            </a:endParaRPr>
          </a:p>
        </p:txBody>
      </p:sp>
      <p:sp>
        <p:nvSpPr>
          <p:cNvPr id="267" name="Google Shape;267;p20"/>
          <p:cNvSpPr txBox="1"/>
          <p:nvPr/>
        </p:nvSpPr>
        <p:spPr>
          <a:xfrm>
            <a:off x="5200742" y="2360884"/>
            <a:ext cx="5322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8E7CC3"/>
                </a:solidFill>
              </a:rPr>
              <a:t>●</a:t>
            </a:r>
            <a:endParaRPr b="1" sz="2100">
              <a:solidFill>
                <a:srgbClr val="8E7CC3"/>
              </a:solidFill>
            </a:endParaRPr>
          </a:p>
        </p:txBody>
      </p:sp>
      <p:sp>
        <p:nvSpPr>
          <p:cNvPr id="268" name="Google Shape;268;p20"/>
          <p:cNvSpPr txBox="1"/>
          <p:nvPr/>
        </p:nvSpPr>
        <p:spPr>
          <a:xfrm>
            <a:off x="5657942" y="2310184"/>
            <a:ext cx="5322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8E7CC3"/>
                </a:solidFill>
              </a:rPr>
              <a:t>●</a:t>
            </a:r>
            <a:endParaRPr b="1" sz="2100">
              <a:solidFill>
                <a:srgbClr val="8E7CC3"/>
              </a:solidFill>
            </a:endParaRPr>
          </a:p>
        </p:txBody>
      </p:sp>
      <p:sp>
        <p:nvSpPr>
          <p:cNvPr id="269" name="Google Shape;269;p20"/>
          <p:cNvSpPr txBox="1"/>
          <p:nvPr/>
        </p:nvSpPr>
        <p:spPr>
          <a:xfrm>
            <a:off x="4981592" y="2056234"/>
            <a:ext cx="5322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8E7CC3"/>
                </a:solidFill>
              </a:rPr>
              <a:t>●</a:t>
            </a:r>
            <a:endParaRPr b="1" sz="2100">
              <a:solidFill>
                <a:srgbClr val="8E7CC3"/>
              </a:solidFill>
            </a:endParaRPr>
          </a:p>
        </p:txBody>
      </p:sp>
      <p:sp>
        <p:nvSpPr>
          <p:cNvPr id="270" name="Google Shape;270;p20"/>
          <p:cNvSpPr txBox="1"/>
          <p:nvPr/>
        </p:nvSpPr>
        <p:spPr>
          <a:xfrm>
            <a:off x="2400142" y="1437334"/>
            <a:ext cx="5322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6AA84F"/>
                </a:solidFill>
              </a:rPr>
              <a:t>●</a:t>
            </a:r>
            <a:endParaRPr b="1" sz="2100">
              <a:solidFill>
                <a:srgbClr val="6AA84F"/>
              </a:solidFill>
            </a:endParaRPr>
          </a:p>
        </p:txBody>
      </p:sp>
      <p:sp>
        <p:nvSpPr>
          <p:cNvPr id="271" name="Google Shape;271;p20"/>
          <p:cNvSpPr txBox="1"/>
          <p:nvPr/>
        </p:nvSpPr>
        <p:spPr>
          <a:xfrm>
            <a:off x="2552542" y="1589734"/>
            <a:ext cx="5322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6AA84F"/>
                </a:solidFill>
              </a:rPr>
              <a:t>●</a:t>
            </a:r>
            <a:endParaRPr b="1" sz="2100">
              <a:solidFill>
                <a:srgbClr val="6AA84F"/>
              </a:solidFill>
            </a:endParaRPr>
          </a:p>
        </p:txBody>
      </p:sp>
      <p:sp>
        <p:nvSpPr>
          <p:cNvPr id="272" name="Google Shape;272;p20"/>
          <p:cNvSpPr txBox="1"/>
          <p:nvPr/>
        </p:nvSpPr>
        <p:spPr>
          <a:xfrm>
            <a:off x="2515517" y="2046934"/>
            <a:ext cx="5322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6AA84F"/>
                </a:solidFill>
              </a:rPr>
              <a:t>●</a:t>
            </a:r>
            <a:endParaRPr b="1" sz="2100">
              <a:solidFill>
                <a:srgbClr val="6AA84F"/>
              </a:solidFill>
            </a:endParaRPr>
          </a:p>
        </p:txBody>
      </p:sp>
      <p:sp>
        <p:nvSpPr>
          <p:cNvPr id="273" name="Google Shape;273;p20"/>
          <p:cNvSpPr txBox="1"/>
          <p:nvPr/>
        </p:nvSpPr>
        <p:spPr>
          <a:xfrm>
            <a:off x="2704942" y="2130334"/>
            <a:ext cx="5322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6AA84F"/>
                </a:solidFill>
              </a:rPr>
              <a:t>●</a:t>
            </a:r>
            <a:endParaRPr b="1" sz="2100">
              <a:solidFill>
                <a:srgbClr val="6AA84F"/>
              </a:solidFill>
            </a:endParaRPr>
          </a:p>
        </p:txBody>
      </p:sp>
      <p:sp>
        <p:nvSpPr>
          <p:cNvPr id="274" name="Google Shape;274;p20"/>
          <p:cNvSpPr txBox="1"/>
          <p:nvPr/>
        </p:nvSpPr>
        <p:spPr>
          <a:xfrm>
            <a:off x="3009742" y="2046934"/>
            <a:ext cx="5322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6AA84F"/>
                </a:solidFill>
              </a:rPr>
              <a:t>●</a:t>
            </a:r>
            <a:endParaRPr b="1" sz="2100">
              <a:solidFill>
                <a:srgbClr val="6AA84F"/>
              </a:solidFill>
            </a:endParaRPr>
          </a:p>
        </p:txBody>
      </p:sp>
      <p:sp>
        <p:nvSpPr>
          <p:cNvPr id="275" name="Google Shape;275;p20"/>
          <p:cNvSpPr txBox="1"/>
          <p:nvPr/>
        </p:nvSpPr>
        <p:spPr>
          <a:xfrm>
            <a:off x="2596267" y="1809784"/>
            <a:ext cx="5322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6AA84F"/>
                </a:solidFill>
              </a:rPr>
              <a:t>●</a:t>
            </a:r>
            <a:endParaRPr b="1" sz="2100">
              <a:solidFill>
                <a:srgbClr val="6AA84F"/>
              </a:solidFill>
            </a:endParaRPr>
          </a:p>
        </p:txBody>
      </p:sp>
      <p:sp>
        <p:nvSpPr>
          <p:cNvPr id="276" name="Google Shape;276;p20"/>
          <p:cNvSpPr txBox="1"/>
          <p:nvPr/>
        </p:nvSpPr>
        <p:spPr>
          <a:xfrm>
            <a:off x="2653942" y="2463984"/>
            <a:ext cx="5322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6AA84F"/>
                </a:solidFill>
              </a:rPr>
              <a:t>●</a:t>
            </a:r>
            <a:endParaRPr b="1" sz="2100">
              <a:solidFill>
                <a:srgbClr val="6AA84F"/>
              </a:solidFill>
            </a:endParaRPr>
          </a:p>
        </p:txBody>
      </p:sp>
      <p:sp>
        <p:nvSpPr>
          <p:cNvPr id="277" name="Google Shape;277;p20"/>
          <p:cNvSpPr txBox="1"/>
          <p:nvPr/>
        </p:nvSpPr>
        <p:spPr>
          <a:xfrm>
            <a:off x="2908342" y="2046934"/>
            <a:ext cx="5322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6AA84F"/>
                </a:solidFill>
              </a:rPr>
              <a:t>●</a:t>
            </a:r>
            <a:endParaRPr b="1" sz="2100">
              <a:solidFill>
                <a:srgbClr val="6AA84F"/>
              </a:solidFill>
            </a:endParaRPr>
          </a:p>
        </p:txBody>
      </p:sp>
      <p:sp>
        <p:nvSpPr>
          <p:cNvPr id="278" name="Google Shape;278;p20"/>
          <p:cNvSpPr txBox="1"/>
          <p:nvPr/>
        </p:nvSpPr>
        <p:spPr>
          <a:xfrm>
            <a:off x="3009742" y="1809784"/>
            <a:ext cx="5322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6AA84F"/>
                </a:solidFill>
              </a:rPr>
              <a:t>●</a:t>
            </a:r>
            <a:endParaRPr b="1" sz="2100">
              <a:solidFill>
                <a:srgbClr val="6AA84F"/>
              </a:solidFill>
            </a:endParaRPr>
          </a:p>
        </p:txBody>
      </p:sp>
      <p:sp>
        <p:nvSpPr>
          <p:cNvPr id="279" name="Google Shape;279;p20"/>
          <p:cNvSpPr txBox="1"/>
          <p:nvPr/>
        </p:nvSpPr>
        <p:spPr>
          <a:xfrm>
            <a:off x="3402567" y="2046934"/>
            <a:ext cx="5322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6AA84F"/>
                </a:solidFill>
              </a:rPr>
              <a:t>●</a:t>
            </a:r>
            <a:endParaRPr b="1" sz="2100">
              <a:solidFill>
                <a:srgbClr val="6AA84F"/>
              </a:solidFill>
            </a:endParaRPr>
          </a:p>
        </p:txBody>
      </p:sp>
      <p:sp>
        <p:nvSpPr>
          <p:cNvPr id="280" name="Google Shape;280;p20"/>
          <p:cNvSpPr txBox="1"/>
          <p:nvPr/>
        </p:nvSpPr>
        <p:spPr>
          <a:xfrm>
            <a:off x="3402567" y="3002034"/>
            <a:ext cx="5322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6AA84F"/>
                </a:solidFill>
              </a:rPr>
              <a:t>●</a:t>
            </a:r>
            <a:endParaRPr b="1" sz="2100">
              <a:solidFill>
                <a:srgbClr val="6AA84F"/>
              </a:solidFill>
            </a:endParaRPr>
          </a:p>
        </p:txBody>
      </p:sp>
      <p:sp>
        <p:nvSpPr>
          <p:cNvPr id="281" name="Google Shape;281;p20"/>
          <p:cNvSpPr txBox="1"/>
          <p:nvPr/>
        </p:nvSpPr>
        <p:spPr>
          <a:xfrm>
            <a:off x="3898505" y="2768784"/>
            <a:ext cx="5322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6AA84F"/>
                </a:solidFill>
              </a:rPr>
              <a:t>●</a:t>
            </a:r>
            <a:endParaRPr b="1" sz="2100">
              <a:solidFill>
                <a:srgbClr val="6AA84F"/>
              </a:solidFill>
            </a:endParaRPr>
          </a:p>
        </p:txBody>
      </p:sp>
      <p:sp>
        <p:nvSpPr>
          <p:cNvPr id="282" name="Google Shape;282;p20"/>
          <p:cNvSpPr txBox="1"/>
          <p:nvPr/>
        </p:nvSpPr>
        <p:spPr>
          <a:xfrm>
            <a:off x="3238342" y="2351734"/>
            <a:ext cx="5322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6AA84F"/>
                </a:solidFill>
              </a:rPr>
              <a:t>●</a:t>
            </a:r>
            <a:endParaRPr b="1" sz="2100">
              <a:solidFill>
                <a:srgbClr val="6AA84F"/>
              </a:solidFill>
            </a:endParaRPr>
          </a:p>
        </p:txBody>
      </p:sp>
      <p:sp>
        <p:nvSpPr>
          <p:cNvPr id="283" name="Google Shape;283;p20"/>
          <p:cNvSpPr txBox="1"/>
          <p:nvPr/>
        </p:nvSpPr>
        <p:spPr>
          <a:xfrm>
            <a:off x="3186142" y="1641634"/>
            <a:ext cx="5322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6AA84F"/>
                </a:solidFill>
              </a:rPr>
              <a:t>●</a:t>
            </a:r>
            <a:endParaRPr b="1" sz="2100">
              <a:solidFill>
                <a:srgbClr val="6AA84F"/>
              </a:solidFill>
            </a:endParaRPr>
          </a:p>
        </p:txBody>
      </p:sp>
      <p:sp>
        <p:nvSpPr>
          <p:cNvPr id="284" name="Google Shape;284;p20"/>
          <p:cNvSpPr txBox="1"/>
          <p:nvPr/>
        </p:nvSpPr>
        <p:spPr>
          <a:xfrm>
            <a:off x="2882542" y="2768784"/>
            <a:ext cx="5322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6AA84F"/>
                </a:solidFill>
              </a:rPr>
              <a:t>●</a:t>
            </a:r>
            <a:endParaRPr b="1" sz="2100">
              <a:solidFill>
                <a:srgbClr val="6AA84F"/>
              </a:solidFill>
            </a:endParaRPr>
          </a:p>
        </p:txBody>
      </p:sp>
      <p:sp>
        <p:nvSpPr>
          <p:cNvPr id="285" name="Google Shape;285;p20"/>
          <p:cNvSpPr txBox="1"/>
          <p:nvPr/>
        </p:nvSpPr>
        <p:spPr>
          <a:xfrm>
            <a:off x="3136942" y="2351734"/>
            <a:ext cx="5322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6AA84F"/>
                </a:solidFill>
              </a:rPr>
              <a:t>●</a:t>
            </a:r>
            <a:endParaRPr b="1" sz="2100">
              <a:solidFill>
                <a:srgbClr val="6AA84F"/>
              </a:solidFill>
            </a:endParaRPr>
          </a:p>
        </p:txBody>
      </p:sp>
      <p:sp>
        <p:nvSpPr>
          <p:cNvPr id="286" name="Google Shape;286;p20"/>
          <p:cNvSpPr txBox="1"/>
          <p:nvPr/>
        </p:nvSpPr>
        <p:spPr>
          <a:xfrm>
            <a:off x="3748555" y="2514309"/>
            <a:ext cx="5322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6AA84F"/>
                </a:solidFill>
              </a:rPr>
              <a:t>●</a:t>
            </a:r>
            <a:endParaRPr b="1" sz="2100">
              <a:solidFill>
                <a:srgbClr val="6AA84F"/>
              </a:solidFill>
            </a:endParaRPr>
          </a:p>
        </p:txBody>
      </p:sp>
      <p:sp>
        <p:nvSpPr>
          <p:cNvPr id="287" name="Google Shape;287;p20"/>
          <p:cNvSpPr txBox="1"/>
          <p:nvPr/>
        </p:nvSpPr>
        <p:spPr>
          <a:xfrm>
            <a:off x="3631167" y="2351734"/>
            <a:ext cx="5322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6AA84F"/>
                </a:solidFill>
              </a:rPr>
              <a:t>●</a:t>
            </a:r>
            <a:endParaRPr b="1" sz="2100">
              <a:solidFill>
                <a:srgbClr val="6AA84F"/>
              </a:solidFill>
            </a:endParaRPr>
          </a:p>
        </p:txBody>
      </p:sp>
      <p:sp>
        <p:nvSpPr>
          <p:cNvPr id="288" name="Google Shape;288;p20"/>
          <p:cNvSpPr/>
          <p:nvPr/>
        </p:nvSpPr>
        <p:spPr>
          <a:xfrm>
            <a:off x="7083500" y="2259750"/>
            <a:ext cx="1604100" cy="4074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rgbClr val="8E7CC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74EA7"/>
                </a:solidFill>
              </a:rPr>
              <a:t>Generated Sample Distribution</a:t>
            </a:r>
            <a:endParaRPr sz="1200">
              <a:solidFill>
                <a:srgbClr val="674EA7"/>
              </a:solidFill>
            </a:endParaRPr>
          </a:p>
        </p:txBody>
      </p:sp>
      <p:sp>
        <p:nvSpPr>
          <p:cNvPr id="289" name="Google Shape;289;p20"/>
          <p:cNvSpPr/>
          <p:nvPr/>
        </p:nvSpPr>
        <p:spPr>
          <a:xfrm>
            <a:off x="504325" y="2463975"/>
            <a:ext cx="1604100" cy="4074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AA84F"/>
                </a:solidFill>
              </a:rPr>
              <a:t>Real Sample Distribution</a:t>
            </a:r>
            <a:endParaRPr sz="1200">
              <a:solidFill>
                <a:srgbClr val="6AA84F"/>
              </a:solidFill>
            </a:endParaRPr>
          </a:p>
        </p:txBody>
      </p:sp>
      <p:cxnSp>
        <p:nvCxnSpPr>
          <p:cNvPr id="290" name="Google Shape;290;p20"/>
          <p:cNvCxnSpPr/>
          <p:nvPr/>
        </p:nvCxnSpPr>
        <p:spPr>
          <a:xfrm>
            <a:off x="3688575" y="917950"/>
            <a:ext cx="2076300" cy="3664800"/>
          </a:xfrm>
          <a:prstGeom prst="straightConnector1">
            <a:avLst/>
          </a:prstGeom>
          <a:noFill/>
          <a:ln cap="flat" cmpd="sng" w="19050">
            <a:solidFill>
              <a:srgbClr val="3C78D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1" name="Google Shape;291;p20"/>
          <p:cNvCxnSpPr/>
          <p:nvPr/>
        </p:nvCxnSpPr>
        <p:spPr>
          <a:xfrm flipH="1" rot="10800000">
            <a:off x="4399450" y="3831225"/>
            <a:ext cx="801300" cy="131100"/>
          </a:xfrm>
          <a:prstGeom prst="straightConnector1">
            <a:avLst/>
          </a:prstGeom>
          <a:noFill/>
          <a:ln cap="flat" cmpd="sng" w="19050">
            <a:solidFill>
              <a:srgbClr val="6D9EEB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92" name="Google Shape;292;p20"/>
          <p:cNvSpPr/>
          <p:nvPr/>
        </p:nvSpPr>
        <p:spPr>
          <a:xfrm>
            <a:off x="2291225" y="3795426"/>
            <a:ext cx="27549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C78D8"/>
                </a:solidFill>
              </a:rPr>
              <a:t>Discriminator</a:t>
            </a:r>
            <a:endParaRPr>
              <a:solidFill>
                <a:srgbClr val="3C78D8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C78D8"/>
                </a:solidFill>
              </a:rPr>
              <a:t>Decision Hyperplane</a:t>
            </a:r>
            <a:endParaRPr>
              <a:solidFill>
                <a:srgbClr val="3C78D8"/>
              </a:solidFill>
            </a:endParaRPr>
          </a:p>
        </p:txBody>
      </p:sp>
      <p:grpSp>
        <p:nvGrpSpPr>
          <p:cNvPr id="293" name="Google Shape;293;p20"/>
          <p:cNvGrpSpPr/>
          <p:nvPr/>
        </p:nvGrpSpPr>
        <p:grpSpPr>
          <a:xfrm>
            <a:off x="3543498" y="4303323"/>
            <a:ext cx="250354" cy="270428"/>
            <a:chOff x="674800" y="2146225"/>
            <a:chExt cx="252500" cy="252500"/>
          </a:xfrm>
        </p:grpSpPr>
        <p:sp>
          <p:nvSpPr>
            <p:cNvPr id="294" name="Google Shape;294;p20"/>
            <p:cNvSpPr/>
            <p:nvPr/>
          </p:nvSpPr>
          <p:spPr>
            <a:xfrm>
              <a:off x="727900" y="2232775"/>
              <a:ext cx="40175" cy="39725"/>
            </a:xfrm>
            <a:custGeom>
              <a:rect b="b" l="l" r="r" t="t"/>
              <a:pathLst>
                <a:path extrusionOk="0" h="1589" w="1607">
                  <a:moveTo>
                    <a:pt x="803" y="0"/>
                  </a:moveTo>
                  <a:cubicBezTo>
                    <a:pt x="357" y="0"/>
                    <a:pt x="0" y="357"/>
                    <a:pt x="0" y="803"/>
                  </a:cubicBezTo>
                  <a:cubicBezTo>
                    <a:pt x="0" y="1232"/>
                    <a:pt x="357" y="1588"/>
                    <a:pt x="803" y="1588"/>
                  </a:cubicBezTo>
                  <a:cubicBezTo>
                    <a:pt x="1249" y="1588"/>
                    <a:pt x="1606" y="1232"/>
                    <a:pt x="1606" y="803"/>
                  </a:cubicBezTo>
                  <a:cubicBezTo>
                    <a:pt x="1606" y="357"/>
                    <a:pt x="1249" y="0"/>
                    <a:pt x="803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20"/>
            <p:cNvSpPr/>
            <p:nvPr/>
          </p:nvSpPr>
          <p:spPr>
            <a:xfrm>
              <a:off x="834500" y="2232775"/>
              <a:ext cx="39725" cy="39725"/>
            </a:xfrm>
            <a:custGeom>
              <a:rect b="b" l="l" r="r" t="t"/>
              <a:pathLst>
                <a:path extrusionOk="0" h="1589" w="1589">
                  <a:moveTo>
                    <a:pt x="786" y="0"/>
                  </a:moveTo>
                  <a:cubicBezTo>
                    <a:pt x="357" y="0"/>
                    <a:pt x="1" y="357"/>
                    <a:pt x="1" y="803"/>
                  </a:cubicBezTo>
                  <a:cubicBezTo>
                    <a:pt x="1" y="1232"/>
                    <a:pt x="357" y="1588"/>
                    <a:pt x="786" y="1588"/>
                  </a:cubicBezTo>
                  <a:cubicBezTo>
                    <a:pt x="1232" y="1588"/>
                    <a:pt x="1589" y="1232"/>
                    <a:pt x="1589" y="803"/>
                  </a:cubicBezTo>
                  <a:cubicBezTo>
                    <a:pt x="1589" y="357"/>
                    <a:pt x="1232" y="0"/>
                    <a:pt x="786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20"/>
            <p:cNvSpPr/>
            <p:nvPr/>
          </p:nvSpPr>
          <p:spPr>
            <a:xfrm>
              <a:off x="734150" y="2315750"/>
              <a:ext cx="134275" cy="43275"/>
            </a:xfrm>
            <a:custGeom>
              <a:rect b="b" l="l" r="r" t="t"/>
              <a:pathLst>
                <a:path extrusionOk="0" h="1731" w="5371">
                  <a:moveTo>
                    <a:pt x="268" y="0"/>
                  </a:moveTo>
                  <a:cubicBezTo>
                    <a:pt x="125" y="0"/>
                    <a:pt x="0" y="125"/>
                    <a:pt x="0" y="268"/>
                  </a:cubicBezTo>
                  <a:cubicBezTo>
                    <a:pt x="0" y="321"/>
                    <a:pt x="18" y="375"/>
                    <a:pt x="54" y="428"/>
                  </a:cubicBezTo>
                  <a:cubicBezTo>
                    <a:pt x="660" y="1231"/>
                    <a:pt x="1606" y="1731"/>
                    <a:pt x="2676" y="1731"/>
                  </a:cubicBezTo>
                  <a:cubicBezTo>
                    <a:pt x="3765" y="1731"/>
                    <a:pt x="4710" y="1231"/>
                    <a:pt x="5317" y="428"/>
                  </a:cubicBezTo>
                  <a:cubicBezTo>
                    <a:pt x="5335" y="393"/>
                    <a:pt x="5371" y="339"/>
                    <a:pt x="5371" y="268"/>
                  </a:cubicBezTo>
                  <a:cubicBezTo>
                    <a:pt x="5371" y="125"/>
                    <a:pt x="5246" y="0"/>
                    <a:pt x="5103" y="0"/>
                  </a:cubicBezTo>
                  <a:cubicBezTo>
                    <a:pt x="4996" y="0"/>
                    <a:pt x="4925" y="36"/>
                    <a:pt x="4889" y="107"/>
                  </a:cubicBezTo>
                  <a:cubicBezTo>
                    <a:pt x="4389" y="767"/>
                    <a:pt x="3586" y="1196"/>
                    <a:pt x="2676" y="1196"/>
                  </a:cubicBezTo>
                  <a:cubicBezTo>
                    <a:pt x="1784" y="1196"/>
                    <a:pt x="999" y="767"/>
                    <a:pt x="482" y="107"/>
                  </a:cubicBezTo>
                  <a:cubicBezTo>
                    <a:pt x="410" y="36"/>
                    <a:pt x="339" y="0"/>
                    <a:pt x="268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20"/>
            <p:cNvSpPr/>
            <p:nvPr/>
          </p:nvSpPr>
          <p:spPr>
            <a:xfrm>
              <a:off x="674800" y="2146225"/>
              <a:ext cx="252500" cy="252500"/>
            </a:xfrm>
            <a:custGeom>
              <a:rect b="b" l="l" r="r" t="t"/>
              <a:pathLst>
                <a:path extrusionOk="0" h="10100" w="10100">
                  <a:moveTo>
                    <a:pt x="5050" y="536"/>
                  </a:moveTo>
                  <a:cubicBezTo>
                    <a:pt x="7548" y="536"/>
                    <a:pt x="9565" y="2570"/>
                    <a:pt x="9565" y="5050"/>
                  </a:cubicBezTo>
                  <a:cubicBezTo>
                    <a:pt x="9565" y="7548"/>
                    <a:pt x="7548" y="9565"/>
                    <a:pt x="5050" y="9565"/>
                  </a:cubicBezTo>
                  <a:cubicBezTo>
                    <a:pt x="2570" y="9565"/>
                    <a:pt x="536" y="7548"/>
                    <a:pt x="536" y="5050"/>
                  </a:cubicBezTo>
                  <a:cubicBezTo>
                    <a:pt x="536" y="2570"/>
                    <a:pt x="2570" y="536"/>
                    <a:pt x="5050" y="536"/>
                  </a:cubicBezTo>
                  <a:close/>
                  <a:moveTo>
                    <a:pt x="5050" y="1"/>
                  </a:moveTo>
                  <a:cubicBezTo>
                    <a:pt x="2267" y="1"/>
                    <a:pt x="1" y="2267"/>
                    <a:pt x="1" y="5050"/>
                  </a:cubicBezTo>
                  <a:cubicBezTo>
                    <a:pt x="1" y="7852"/>
                    <a:pt x="2267" y="10100"/>
                    <a:pt x="5050" y="10100"/>
                  </a:cubicBezTo>
                  <a:cubicBezTo>
                    <a:pt x="7834" y="10100"/>
                    <a:pt x="10100" y="7852"/>
                    <a:pt x="10100" y="5050"/>
                  </a:cubicBezTo>
                  <a:cubicBezTo>
                    <a:pt x="10100" y="2267"/>
                    <a:pt x="7834" y="1"/>
                    <a:pt x="5050" y="1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21"/>
          <p:cNvSpPr txBox="1"/>
          <p:nvPr>
            <p:ph type="title"/>
          </p:nvPr>
        </p:nvSpPr>
        <p:spPr>
          <a:xfrm>
            <a:off x="3879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Barlow Black"/>
                <a:ea typeface="Barlow Black"/>
                <a:cs typeface="Barlow Black"/>
                <a:sym typeface="Barlow Black"/>
              </a:rPr>
              <a:t>Good </a:t>
            </a:r>
            <a:r>
              <a:rPr lang="en" sz="3600">
                <a:latin typeface="Barlow Black"/>
                <a:ea typeface="Barlow Black"/>
                <a:cs typeface="Barlow Black"/>
                <a:sym typeface="Barlow Black"/>
              </a:rPr>
              <a:t>Generator</a:t>
            </a:r>
            <a:endParaRPr/>
          </a:p>
        </p:txBody>
      </p:sp>
      <p:sp>
        <p:nvSpPr>
          <p:cNvPr id="303" name="Google Shape;303;p21"/>
          <p:cNvSpPr txBox="1"/>
          <p:nvPr/>
        </p:nvSpPr>
        <p:spPr>
          <a:xfrm>
            <a:off x="4618117" y="1879359"/>
            <a:ext cx="5322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8E7CC3"/>
                </a:solidFill>
              </a:rPr>
              <a:t>●</a:t>
            </a:r>
            <a:endParaRPr b="1" sz="2100">
              <a:solidFill>
                <a:srgbClr val="8E7CC3"/>
              </a:solidFill>
            </a:endParaRPr>
          </a:p>
        </p:txBody>
      </p:sp>
      <p:sp>
        <p:nvSpPr>
          <p:cNvPr id="304" name="Google Shape;304;p21"/>
          <p:cNvSpPr txBox="1"/>
          <p:nvPr/>
        </p:nvSpPr>
        <p:spPr>
          <a:xfrm>
            <a:off x="4770517" y="2031759"/>
            <a:ext cx="5322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8E7CC3"/>
                </a:solidFill>
              </a:rPr>
              <a:t>●</a:t>
            </a:r>
            <a:endParaRPr b="1" sz="2100">
              <a:solidFill>
                <a:srgbClr val="8E7CC3"/>
              </a:solidFill>
            </a:endParaRPr>
          </a:p>
        </p:txBody>
      </p:sp>
      <p:sp>
        <p:nvSpPr>
          <p:cNvPr id="305" name="Google Shape;305;p21"/>
          <p:cNvSpPr txBox="1"/>
          <p:nvPr/>
        </p:nvSpPr>
        <p:spPr>
          <a:xfrm>
            <a:off x="4618117" y="2387259"/>
            <a:ext cx="5322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8E7CC3"/>
                </a:solidFill>
              </a:rPr>
              <a:t>●</a:t>
            </a:r>
            <a:endParaRPr b="1" sz="2100">
              <a:solidFill>
                <a:srgbClr val="8E7CC3"/>
              </a:solidFill>
            </a:endParaRPr>
          </a:p>
        </p:txBody>
      </p:sp>
      <p:sp>
        <p:nvSpPr>
          <p:cNvPr id="306" name="Google Shape;306;p21"/>
          <p:cNvSpPr txBox="1"/>
          <p:nvPr/>
        </p:nvSpPr>
        <p:spPr>
          <a:xfrm>
            <a:off x="5075317" y="2336559"/>
            <a:ext cx="5322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8E7CC3"/>
                </a:solidFill>
              </a:rPr>
              <a:t>●</a:t>
            </a:r>
            <a:endParaRPr b="1" sz="2100">
              <a:solidFill>
                <a:srgbClr val="8E7CC3"/>
              </a:solidFill>
            </a:endParaRPr>
          </a:p>
        </p:txBody>
      </p:sp>
      <p:sp>
        <p:nvSpPr>
          <p:cNvPr id="307" name="Google Shape;307;p21"/>
          <p:cNvSpPr txBox="1"/>
          <p:nvPr/>
        </p:nvSpPr>
        <p:spPr>
          <a:xfrm>
            <a:off x="5119992" y="1986284"/>
            <a:ext cx="5322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8E7CC3"/>
                </a:solidFill>
              </a:rPr>
              <a:t>●</a:t>
            </a:r>
            <a:endParaRPr b="1" sz="2100">
              <a:solidFill>
                <a:srgbClr val="8E7CC3"/>
              </a:solidFill>
            </a:endParaRPr>
          </a:p>
        </p:txBody>
      </p:sp>
      <p:sp>
        <p:nvSpPr>
          <p:cNvPr id="308" name="Google Shape;308;p21"/>
          <p:cNvSpPr txBox="1"/>
          <p:nvPr/>
        </p:nvSpPr>
        <p:spPr>
          <a:xfrm>
            <a:off x="3619342" y="1894534"/>
            <a:ext cx="5322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6AA84F"/>
                </a:solidFill>
              </a:rPr>
              <a:t>●</a:t>
            </a:r>
            <a:endParaRPr b="1" sz="2100">
              <a:solidFill>
                <a:srgbClr val="6AA84F"/>
              </a:solidFill>
            </a:endParaRPr>
          </a:p>
        </p:txBody>
      </p:sp>
      <p:sp>
        <p:nvSpPr>
          <p:cNvPr id="309" name="Google Shape;309;p21"/>
          <p:cNvSpPr txBox="1"/>
          <p:nvPr/>
        </p:nvSpPr>
        <p:spPr>
          <a:xfrm>
            <a:off x="3771742" y="2046934"/>
            <a:ext cx="5322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6AA84F"/>
                </a:solidFill>
              </a:rPr>
              <a:t>●</a:t>
            </a:r>
            <a:endParaRPr b="1" sz="2100">
              <a:solidFill>
                <a:srgbClr val="6AA84F"/>
              </a:solidFill>
            </a:endParaRPr>
          </a:p>
        </p:txBody>
      </p:sp>
      <p:sp>
        <p:nvSpPr>
          <p:cNvPr id="310" name="Google Shape;310;p21"/>
          <p:cNvSpPr txBox="1"/>
          <p:nvPr/>
        </p:nvSpPr>
        <p:spPr>
          <a:xfrm>
            <a:off x="3734717" y="2504134"/>
            <a:ext cx="5322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6AA84F"/>
                </a:solidFill>
              </a:rPr>
              <a:t>●</a:t>
            </a:r>
            <a:endParaRPr b="1" sz="2100">
              <a:solidFill>
                <a:srgbClr val="6AA84F"/>
              </a:solidFill>
            </a:endParaRPr>
          </a:p>
        </p:txBody>
      </p:sp>
      <p:sp>
        <p:nvSpPr>
          <p:cNvPr id="311" name="Google Shape;311;p21"/>
          <p:cNvSpPr txBox="1"/>
          <p:nvPr/>
        </p:nvSpPr>
        <p:spPr>
          <a:xfrm>
            <a:off x="3924142" y="2587534"/>
            <a:ext cx="5322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6AA84F"/>
                </a:solidFill>
              </a:rPr>
              <a:t>●</a:t>
            </a:r>
            <a:endParaRPr b="1" sz="2100">
              <a:solidFill>
                <a:srgbClr val="6AA84F"/>
              </a:solidFill>
            </a:endParaRPr>
          </a:p>
        </p:txBody>
      </p:sp>
      <p:sp>
        <p:nvSpPr>
          <p:cNvPr id="312" name="Google Shape;312;p21"/>
          <p:cNvSpPr txBox="1"/>
          <p:nvPr/>
        </p:nvSpPr>
        <p:spPr>
          <a:xfrm>
            <a:off x="4228942" y="2504134"/>
            <a:ext cx="5322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6AA84F"/>
                </a:solidFill>
              </a:rPr>
              <a:t>●</a:t>
            </a:r>
            <a:endParaRPr b="1" sz="2100">
              <a:solidFill>
                <a:srgbClr val="6AA84F"/>
              </a:solidFill>
            </a:endParaRPr>
          </a:p>
        </p:txBody>
      </p:sp>
      <p:sp>
        <p:nvSpPr>
          <p:cNvPr id="313" name="Google Shape;313;p21"/>
          <p:cNvSpPr txBox="1"/>
          <p:nvPr/>
        </p:nvSpPr>
        <p:spPr>
          <a:xfrm>
            <a:off x="3815467" y="2266984"/>
            <a:ext cx="5322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6AA84F"/>
                </a:solidFill>
              </a:rPr>
              <a:t>●</a:t>
            </a:r>
            <a:endParaRPr b="1" sz="2100">
              <a:solidFill>
                <a:srgbClr val="6AA84F"/>
              </a:solidFill>
            </a:endParaRPr>
          </a:p>
        </p:txBody>
      </p:sp>
      <p:sp>
        <p:nvSpPr>
          <p:cNvPr id="314" name="Google Shape;314;p21"/>
          <p:cNvSpPr txBox="1"/>
          <p:nvPr/>
        </p:nvSpPr>
        <p:spPr>
          <a:xfrm>
            <a:off x="3873142" y="2921184"/>
            <a:ext cx="5322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6AA84F"/>
                </a:solidFill>
              </a:rPr>
              <a:t>●</a:t>
            </a:r>
            <a:endParaRPr b="1" sz="2100">
              <a:solidFill>
                <a:srgbClr val="6AA84F"/>
              </a:solidFill>
            </a:endParaRPr>
          </a:p>
        </p:txBody>
      </p:sp>
      <p:sp>
        <p:nvSpPr>
          <p:cNvPr id="315" name="Google Shape;315;p21"/>
          <p:cNvSpPr txBox="1"/>
          <p:nvPr/>
        </p:nvSpPr>
        <p:spPr>
          <a:xfrm>
            <a:off x="4127542" y="2504134"/>
            <a:ext cx="5322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6AA84F"/>
                </a:solidFill>
              </a:rPr>
              <a:t>●</a:t>
            </a:r>
            <a:endParaRPr b="1" sz="2100">
              <a:solidFill>
                <a:srgbClr val="6AA84F"/>
              </a:solidFill>
            </a:endParaRPr>
          </a:p>
        </p:txBody>
      </p:sp>
      <p:sp>
        <p:nvSpPr>
          <p:cNvPr id="316" name="Google Shape;316;p21"/>
          <p:cNvSpPr txBox="1"/>
          <p:nvPr/>
        </p:nvSpPr>
        <p:spPr>
          <a:xfrm>
            <a:off x="4228942" y="2266984"/>
            <a:ext cx="5322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6AA84F"/>
                </a:solidFill>
              </a:rPr>
              <a:t>●</a:t>
            </a:r>
            <a:endParaRPr b="1" sz="2100">
              <a:solidFill>
                <a:srgbClr val="6AA84F"/>
              </a:solidFill>
            </a:endParaRPr>
          </a:p>
        </p:txBody>
      </p:sp>
      <p:sp>
        <p:nvSpPr>
          <p:cNvPr id="317" name="Google Shape;317;p21"/>
          <p:cNvSpPr txBox="1"/>
          <p:nvPr/>
        </p:nvSpPr>
        <p:spPr>
          <a:xfrm>
            <a:off x="4621767" y="2504134"/>
            <a:ext cx="5322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6AA84F"/>
                </a:solidFill>
              </a:rPr>
              <a:t>●</a:t>
            </a:r>
            <a:endParaRPr b="1" sz="2100">
              <a:solidFill>
                <a:srgbClr val="6AA84F"/>
              </a:solidFill>
            </a:endParaRPr>
          </a:p>
        </p:txBody>
      </p:sp>
      <p:sp>
        <p:nvSpPr>
          <p:cNvPr id="318" name="Google Shape;318;p21"/>
          <p:cNvSpPr txBox="1"/>
          <p:nvPr/>
        </p:nvSpPr>
        <p:spPr>
          <a:xfrm>
            <a:off x="3963317" y="2808934"/>
            <a:ext cx="5322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6AA84F"/>
                </a:solidFill>
              </a:rPr>
              <a:t>●</a:t>
            </a:r>
            <a:endParaRPr b="1" sz="2100">
              <a:solidFill>
                <a:srgbClr val="6AA84F"/>
              </a:solidFill>
            </a:endParaRPr>
          </a:p>
        </p:txBody>
      </p:sp>
      <p:sp>
        <p:nvSpPr>
          <p:cNvPr id="319" name="Google Shape;319;p21"/>
          <p:cNvSpPr txBox="1"/>
          <p:nvPr/>
        </p:nvSpPr>
        <p:spPr>
          <a:xfrm>
            <a:off x="4152742" y="2892334"/>
            <a:ext cx="5322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6AA84F"/>
                </a:solidFill>
              </a:rPr>
              <a:t>●</a:t>
            </a:r>
            <a:endParaRPr b="1" sz="2100">
              <a:solidFill>
                <a:srgbClr val="6AA84F"/>
              </a:solidFill>
            </a:endParaRPr>
          </a:p>
        </p:txBody>
      </p:sp>
      <p:sp>
        <p:nvSpPr>
          <p:cNvPr id="320" name="Google Shape;320;p21"/>
          <p:cNvSpPr txBox="1"/>
          <p:nvPr/>
        </p:nvSpPr>
        <p:spPr>
          <a:xfrm>
            <a:off x="4457542" y="2808934"/>
            <a:ext cx="5322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6AA84F"/>
                </a:solidFill>
              </a:rPr>
              <a:t>●</a:t>
            </a:r>
            <a:endParaRPr b="1" sz="2100">
              <a:solidFill>
                <a:srgbClr val="6AA84F"/>
              </a:solidFill>
            </a:endParaRPr>
          </a:p>
        </p:txBody>
      </p:sp>
      <p:sp>
        <p:nvSpPr>
          <p:cNvPr id="321" name="Google Shape;321;p21"/>
          <p:cNvSpPr txBox="1"/>
          <p:nvPr/>
        </p:nvSpPr>
        <p:spPr>
          <a:xfrm>
            <a:off x="4044067" y="2571784"/>
            <a:ext cx="5322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6AA84F"/>
                </a:solidFill>
              </a:rPr>
              <a:t>●</a:t>
            </a:r>
            <a:endParaRPr b="1" sz="2100">
              <a:solidFill>
                <a:srgbClr val="6AA84F"/>
              </a:solidFill>
            </a:endParaRPr>
          </a:p>
        </p:txBody>
      </p:sp>
      <p:sp>
        <p:nvSpPr>
          <p:cNvPr id="322" name="Google Shape;322;p21"/>
          <p:cNvSpPr txBox="1"/>
          <p:nvPr/>
        </p:nvSpPr>
        <p:spPr>
          <a:xfrm>
            <a:off x="4101742" y="3225984"/>
            <a:ext cx="5322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6AA84F"/>
                </a:solidFill>
              </a:rPr>
              <a:t>●</a:t>
            </a:r>
            <a:endParaRPr b="1" sz="2100">
              <a:solidFill>
                <a:srgbClr val="6AA84F"/>
              </a:solidFill>
            </a:endParaRPr>
          </a:p>
        </p:txBody>
      </p:sp>
      <p:sp>
        <p:nvSpPr>
          <p:cNvPr id="323" name="Google Shape;323;p21"/>
          <p:cNvSpPr txBox="1"/>
          <p:nvPr/>
        </p:nvSpPr>
        <p:spPr>
          <a:xfrm>
            <a:off x="4356142" y="2808934"/>
            <a:ext cx="5322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6AA84F"/>
                </a:solidFill>
              </a:rPr>
              <a:t>●</a:t>
            </a:r>
            <a:endParaRPr b="1" sz="2100">
              <a:solidFill>
                <a:srgbClr val="6AA84F"/>
              </a:solidFill>
            </a:endParaRPr>
          </a:p>
        </p:txBody>
      </p:sp>
      <p:sp>
        <p:nvSpPr>
          <p:cNvPr id="324" name="Google Shape;324;p21"/>
          <p:cNvSpPr txBox="1"/>
          <p:nvPr/>
        </p:nvSpPr>
        <p:spPr>
          <a:xfrm>
            <a:off x="4457542" y="2571784"/>
            <a:ext cx="5322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6AA84F"/>
                </a:solidFill>
              </a:rPr>
              <a:t>●</a:t>
            </a:r>
            <a:endParaRPr b="1" sz="2100">
              <a:solidFill>
                <a:srgbClr val="6AA84F"/>
              </a:solidFill>
            </a:endParaRPr>
          </a:p>
        </p:txBody>
      </p:sp>
      <p:sp>
        <p:nvSpPr>
          <p:cNvPr id="325" name="Google Shape;325;p21"/>
          <p:cNvSpPr txBox="1"/>
          <p:nvPr/>
        </p:nvSpPr>
        <p:spPr>
          <a:xfrm>
            <a:off x="4850367" y="2808934"/>
            <a:ext cx="5322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6AA84F"/>
                </a:solidFill>
              </a:rPr>
              <a:t>●</a:t>
            </a:r>
            <a:endParaRPr b="1" sz="2100">
              <a:solidFill>
                <a:srgbClr val="6AA84F"/>
              </a:solidFill>
            </a:endParaRPr>
          </a:p>
        </p:txBody>
      </p:sp>
      <p:sp>
        <p:nvSpPr>
          <p:cNvPr id="326" name="Google Shape;326;p21"/>
          <p:cNvSpPr txBox="1"/>
          <p:nvPr/>
        </p:nvSpPr>
        <p:spPr>
          <a:xfrm>
            <a:off x="4398967" y="2082609"/>
            <a:ext cx="5322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8E7CC3"/>
                </a:solidFill>
              </a:rPr>
              <a:t>●</a:t>
            </a:r>
            <a:endParaRPr b="1" sz="2100">
              <a:solidFill>
                <a:srgbClr val="8E7CC3"/>
              </a:solidFill>
            </a:endParaRPr>
          </a:p>
        </p:txBody>
      </p:sp>
      <p:sp>
        <p:nvSpPr>
          <p:cNvPr id="327" name="Google Shape;327;p21"/>
          <p:cNvSpPr txBox="1"/>
          <p:nvPr/>
        </p:nvSpPr>
        <p:spPr>
          <a:xfrm>
            <a:off x="5192492" y="3113734"/>
            <a:ext cx="5322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8E7CC3"/>
                </a:solidFill>
              </a:rPr>
              <a:t>●</a:t>
            </a:r>
            <a:endParaRPr b="1" sz="2100">
              <a:solidFill>
                <a:srgbClr val="8E7CC3"/>
              </a:solidFill>
            </a:endParaRPr>
          </a:p>
        </p:txBody>
      </p:sp>
      <p:sp>
        <p:nvSpPr>
          <p:cNvPr id="328" name="Google Shape;328;p21"/>
          <p:cNvSpPr txBox="1"/>
          <p:nvPr/>
        </p:nvSpPr>
        <p:spPr>
          <a:xfrm>
            <a:off x="4398967" y="2590509"/>
            <a:ext cx="5322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8E7CC3"/>
                </a:solidFill>
              </a:rPr>
              <a:t>●</a:t>
            </a:r>
            <a:endParaRPr b="1" sz="2100">
              <a:solidFill>
                <a:srgbClr val="8E7CC3"/>
              </a:solidFill>
            </a:endParaRPr>
          </a:p>
        </p:txBody>
      </p:sp>
      <p:sp>
        <p:nvSpPr>
          <p:cNvPr id="329" name="Google Shape;329;p21"/>
          <p:cNvSpPr txBox="1"/>
          <p:nvPr/>
        </p:nvSpPr>
        <p:spPr>
          <a:xfrm>
            <a:off x="4856167" y="2539809"/>
            <a:ext cx="5322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8E7CC3"/>
                </a:solidFill>
              </a:rPr>
              <a:t>●</a:t>
            </a:r>
            <a:endParaRPr b="1" sz="2100">
              <a:solidFill>
                <a:srgbClr val="8E7CC3"/>
              </a:solidFill>
            </a:endParaRPr>
          </a:p>
        </p:txBody>
      </p:sp>
      <p:sp>
        <p:nvSpPr>
          <p:cNvPr id="330" name="Google Shape;330;p21"/>
          <p:cNvSpPr txBox="1"/>
          <p:nvPr/>
        </p:nvSpPr>
        <p:spPr>
          <a:xfrm>
            <a:off x="4543117" y="2437234"/>
            <a:ext cx="5322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8E7CC3"/>
                </a:solidFill>
              </a:rPr>
              <a:t>●</a:t>
            </a:r>
            <a:endParaRPr b="1" sz="2100">
              <a:solidFill>
                <a:srgbClr val="8E7CC3"/>
              </a:solidFill>
            </a:endParaRPr>
          </a:p>
        </p:txBody>
      </p:sp>
      <p:sp>
        <p:nvSpPr>
          <p:cNvPr id="331" name="Google Shape;331;p21"/>
          <p:cNvSpPr txBox="1"/>
          <p:nvPr/>
        </p:nvSpPr>
        <p:spPr>
          <a:xfrm>
            <a:off x="4362542" y="2741884"/>
            <a:ext cx="5322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8E7CC3"/>
                </a:solidFill>
              </a:rPr>
              <a:t>●</a:t>
            </a:r>
            <a:endParaRPr b="1" sz="2100">
              <a:solidFill>
                <a:srgbClr val="8E7CC3"/>
              </a:solidFill>
            </a:endParaRPr>
          </a:p>
        </p:txBody>
      </p:sp>
      <p:sp>
        <p:nvSpPr>
          <p:cNvPr id="332" name="Google Shape;332;p21"/>
          <p:cNvSpPr txBox="1"/>
          <p:nvPr/>
        </p:nvSpPr>
        <p:spPr>
          <a:xfrm>
            <a:off x="4819742" y="2691184"/>
            <a:ext cx="5322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8E7CC3"/>
                </a:solidFill>
              </a:rPr>
              <a:t>●</a:t>
            </a:r>
            <a:endParaRPr b="1" sz="2100">
              <a:solidFill>
                <a:srgbClr val="8E7CC3"/>
              </a:solidFill>
            </a:endParaRPr>
          </a:p>
        </p:txBody>
      </p:sp>
      <p:sp>
        <p:nvSpPr>
          <p:cNvPr id="333" name="Google Shape;333;p21"/>
          <p:cNvSpPr txBox="1"/>
          <p:nvPr/>
        </p:nvSpPr>
        <p:spPr>
          <a:xfrm>
            <a:off x="4143392" y="2437234"/>
            <a:ext cx="5322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8E7CC3"/>
                </a:solidFill>
              </a:rPr>
              <a:t>●</a:t>
            </a:r>
            <a:endParaRPr b="1" sz="2100">
              <a:solidFill>
                <a:srgbClr val="8E7CC3"/>
              </a:solidFill>
            </a:endParaRPr>
          </a:p>
        </p:txBody>
      </p:sp>
      <p:sp>
        <p:nvSpPr>
          <p:cNvPr id="334" name="Google Shape;334;p21"/>
          <p:cNvSpPr txBox="1"/>
          <p:nvPr/>
        </p:nvSpPr>
        <p:spPr>
          <a:xfrm>
            <a:off x="4143392" y="2945134"/>
            <a:ext cx="5322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8E7CC3"/>
                </a:solidFill>
              </a:rPr>
              <a:t>●</a:t>
            </a:r>
            <a:endParaRPr b="1" sz="2100">
              <a:solidFill>
                <a:srgbClr val="8E7CC3"/>
              </a:solidFill>
            </a:endParaRPr>
          </a:p>
        </p:txBody>
      </p:sp>
      <p:sp>
        <p:nvSpPr>
          <p:cNvPr id="335" name="Google Shape;335;p21"/>
          <p:cNvSpPr txBox="1"/>
          <p:nvPr/>
        </p:nvSpPr>
        <p:spPr>
          <a:xfrm>
            <a:off x="4600592" y="2894434"/>
            <a:ext cx="5322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8E7CC3"/>
                </a:solidFill>
              </a:rPr>
              <a:t>●</a:t>
            </a:r>
            <a:endParaRPr b="1" sz="2100">
              <a:solidFill>
                <a:srgbClr val="8E7CC3"/>
              </a:solidFill>
            </a:endParaRPr>
          </a:p>
        </p:txBody>
      </p:sp>
      <p:sp>
        <p:nvSpPr>
          <p:cNvPr id="336" name="Google Shape;336;p21"/>
          <p:cNvSpPr txBox="1"/>
          <p:nvPr/>
        </p:nvSpPr>
        <p:spPr>
          <a:xfrm>
            <a:off x="4287542" y="2791859"/>
            <a:ext cx="5322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8E7CC3"/>
                </a:solidFill>
              </a:rPr>
              <a:t>●</a:t>
            </a:r>
            <a:endParaRPr b="1" sz="2100">
              <a:solidFill>
                <a:srgbClr val="8E7CC3"/>
              </a:solidFill>
            </a:endParaRPr>
          </a:p>
        </p:txBody>
      </p:sp>
      <p:sp>
        <p:nvSpPr>
          <p:cNvPr id="337" name="Google Shape;337;p21"/>
          <p:cNvSpPr txBox="1"/>
          <p:nvPr/>
        </p:nvSpPr>
        <p:spPr>
          <a:xfrm>
            <a:off x="4160917" y="1574559"/>
            <a:ext cx="5322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8E7CC3"/>
                </a:solidFill>
              </a:rPr>
              <a:t>●</a:t>
            </a:r>
            <a:endParaRPr b="1" sz="2100">
              <a:solidFill>
                <a:srgbClr val="8E7CC3"/>
              </a:solidFill>
            </a:endParaRPr>
          </a:p>
        </p:txBody>
      </p:sp>
      <p:sp>
        <p:nvSpPr>
          <p:cNvPr id="338" name="Google Shape;338;p21"/>
          <p:cNvSpPr txBox="1"/>
          <p:nvPr/>
        </p:nvSpPr>
        <p:spPr>
          <a:xfrm>
            <a:off x="3531467" y="1681484"/>
            <a:ext cx="5322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8E7CC3"/>
                </a:solidFill>
              </a:rPr>
              <a:t>●</a:t>
            </a:r>
            <a:endParaRPr b="1" sz="2100">
              <a:solidFill>
                <a:srgbClr val="8E7CC3"/>
              </a:solidFill>
            </a:endParaRPr>
          </a:p>
        </p:txBody>
      </p:sp>
      <p:sp>
        <p:nvSpPr>
          <p:cNvPr id="339" name="Google Shape;339;p21"/>
          <p:cNvSpPr txBox="1"/>
          <p:nvPr/>
        </p:nvSpPr>
        <p:spPr>
          <a:xfrm>
            <a:off x="4160917" y="2082459"/>
            <a:ext cx="5322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8E7CC3"/>
                </a:solidFill>
              </a:rPr>
              <a:t>●</a:t>
            </a:r>
            <a:endParaRPr b="1" sz="2100">
              <a:solidFill>
                <a:srgbClr val="8E7CC3"/>
              </a:solidFill>
            </a:endParaRPr>
          </a:p>
        </p:txBody>
      </p:sp>
      <p:sp>
        <p:nvSpPr>
          <p:cNvPr id="340" name="Google Shape;340;p21"/>
          <p:cNvSpPr txBox="1"/>
          <p:nvPr/>
        </p:nvSpPr>
        <p:spPr>
          <a:xfrm>
            <a:off x="4618117" y="2031759"/>
            <a:ext cx="5322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8E7CC3"/>
                </a:solidFill>
              </a:rPr>
              <a:t>●</a:t>
            </a:r>
            <a:endParaRPr b="1" sz="2100">
              <a:solidFill>
                <a:srgbClr val="8E7CC3"/>
              </a:solidFill>
            </a:endParaRPr>
          </a:p>
        </p:txBody>
      </p:sp>
      <p:sp>
        <p:nvSpPr>
          <p:cNvPr id="341" name="Google Shape;341;p21"/>
          <p:cNvSpPr txBox="1"/>
          <p:nvPr/>
        </p:nvSpPr>
        <p:spPr>
          <a:xfrm>
            <a:off x="4662792" y="1681484"/>
            <a:ext cx="5322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8E7CC3"/>
                </a:solidFill>
              </a:rPr>
              <a:t>●</a:t>
            </a:r>
            <a:endParaRPr b="1" sz="2100">
              <a:solidFill>
                <a:srgbClr val="8E7CC3"/>
              </a:solidFill>
            </a:endParaRPr>
          </a:p>
        </p:txBody>
      </p:sp>
      <p:sp>
        <p:nvSpPr>
          <p:cNvPr id="342" name="Google Shape;342;p21"/>
          <p:cNvSpPr txBox="1"/>
          <p:nvPr/>
        </p:nvSpPr>
        <p:spPr>
          <a:xfrm>
            <a:off x="3905342" y="1777809"/>
            <a:ext cx="5322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8E7CC3"/>
                </a:solidFill>
              </a:rPr>
              <a:t>●</a:t>
            </a:r>
            <a:endParaRPr b="1" sz="2100">
              <a:solidFill>
                <a:srgbClr val="8E7CC3"/>
              </a:solidFill>
            </a:endParaRPr>
          </a:p>
        </p:txBody>
      </p:sp>
      <p:sp>
        <p:nvSpPr>
          <p:cNvPr id="343" name="Google Shape;343;p21"/>
          <p:cNvSpPr txBox="1"/>
          <p:nvPr/>
        </p:nvSpPr>
        <p:spPr>
          <a:xfrm>
            <a:off x="3941767" y="2285709"/>
            <a:ext cx="5322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8E7CC3"/>
                </a:solidFill>
              </a:rPr>
              <a:t>●</a:t>
            </a:r>
            <a:endParaRPr b="1" sz="2100">
              <a:solidFill>
                <a:srgbClr val="8E7CC3"/>
              </a:solidFill>
            </a:endParaRPr>
          </a:p>
        </p:txBody>
      </p:sp>
      <p:sp>
        <p:nvSpPr>
          <p:cNvPr id="344" name="Google Shape;344;p21"/>
          <p:cNvSpPr txBox="1"/>
          <p:nvPr/>
        </p:nvSpPr>
        <p:spPr>
          <a:xfrm>
            <a:off x="4398967" y="2235009"/>
            <a:ext cx="5322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8E7CC3"/>
                </a:solidFill>
              </a:rPr>
              <a:t>●</a:t>
            </a:r>
            <a:endParaRPr b="1" sz="2100">
              <a:solidFill>
                <a:srgbClr val="8E7CC3"/>
              </a:solidFill>
            </a:endParaRPr>
          </a:p>
        </p:txBody>
      </p:sp>
      <p:sp>
        <p:nvSpPr>
          <p:cNvPr id="345" name="Google Shape;345;p21"/>
          <p:cNvSpPr txBox="1"/>
          <p:nvPr/>
        </p:nvSpPr>
        <p:spPr>
          <a:xfrm>
            <a:off x="3547292" y="1397259"/>
            <a:ext cx="5322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8E7CC3"/>
                </a:solidFill>
              </a:rPr>
              <a:t>●</a:t>
            </a:r>
            <a:endParaRPr b="1" sz="2100">
              <a:solidFill>
                <a:srgbClr val="8E7CC3"/>
              </a:solidFill>
            </a:endParaRPr>
          </a:p>
        </p:txBody>
      </p:sp>
      <p:sp>
        <p:nvSpPr>
          <p:cNvPr id="346" name="Google Shape;346;p21"/>
          <p:cNvSpPr txBox="1"/>
          <p:nvPr/>
        </p:nvSpPr>
        <p:spPr>
          <a:xfrm>
            <a:off x="3905342" y="2437084"/>
            <a:ext cx="5322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8E7CC3"/>
                </a:solidFill>
              </a:rPr>
              <a:t>●</a:t>
            </a:r>
            <a:endParaRPr b="1" sz="2100">
              <a:solidFill>
                <a:srgbClr val="8E7CC3"/>
              </a:solidFill>
            </a:endParaRPr>
          </a:p>
        </p:txBody>
      </p:sp>
      <p:sp>
        <p:nvSpPr>
          <p:cNvPr id="347" name="Google Shape;347;p21"/>
          <p:cNvSpPr txBox="1"/>
          <p:nvPr/>
        </p:nvSpPr>
        <p:spPr>
          <a:xfrm>
            <a:off x="4362542" y="2386384"/>
            <a:ext cx="5322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8E7CC3"/>
                </a:solidFill>
              </a:rPr>
              <a:t>●</a:t>
            </a:r>
            <a:endParaRPr b="1" sz="2100">
              <a:solidFill>
                <a:srgbClr val="8E7CC3"/>
              </a:solidFill>
            </a:endParaRPr>
          </a:p>
        </p:txBody>
      </p:sp>
      <p:sp>
        <p:nvSpPr>
          <p:cNvPr id="348" name="Google Shape;348;p21"/>
          <p:cNvSpPr txBox="1"/>
          <p:nvPr/>
        </p:nvSpPr>
        <p:spPr>
          <a:xfrm>
            <a:off x="3686192" y="2132434"/>
            <a:ext cx="5322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8E7CC3"/>
                </a:solidFill>
              </a:rPr>
              <a:t>●</a:t>
            </a:r>
            <a:endParaRPr b="1" sz="2100">
              <a:solidFill>
                <a:srgbClr val="8E7CC3"/>
              </a:solidFill>
            </a:endParaRPr>
          </a:p>
        </p:txBody>
      </p:sp>
      <p:sp>
        <p:nvSpPr>
          <p:cNvPr id="349" name="Google Shape;349;p21"/>
          <p:cNvSpPr txBox="1"/>
          <p:nvPr/>
        </p:nvSpPr>
        <p:spPr>
          <a:xfrm>
            <a:off x="3619342" y="1437334"/>
            <a:ext cx="5322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6AA84F"/>
                </a:solidFill>
              </a:rPr>
              <a:t>●</a:t>
            </a:r>
            <a:endParaRPr b="1" sz="2100">
              <a:solidFill>
                <a:srgbClr val="6AA84F"/>
              </a:solidFill>
            </a:endParaRPr>
          </a:p>
        </p:txBody>
      </p:sp>
      <p:sp>
        <p:nvSpPr>
          <p:cNvPr id="350" name="Google Shape;350;p21"/>
          <p:cNvSpPr txBox="1"/>
          <p:nvPr/>
        </p:nvSpPr>
        <p:spPr>
          <a:xfrm>
            <a:off x="3771742" y="1589734"/>
            <a:ext cx="5322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6AA84F"/>
                </a:solidFill>
              </a:rPr>
              <a:t>●</a:t>
            </a:r>
            <a:endParaRPr b="1" sz="2100">
              <a:solidFill>
                <a:srgbClr val="6AA84F"/>
              </a:solidFill>
            </a:endParaRPr>
          </a:p>
        </p:txBody>
      </p:sp>
      <p:sp>
        <p:nvSpPr>
          <p:cNvPr id="351" name="Google Shape;351;p21"/>
          <p:cNvSpPr txBox="1"/>
          <p:nvPr/>
        </p:nvSpPr>
        <p:spPr>
          <a:xfrm>
            <a:off x="3734717" y="2046934"/>
            <a:ext cx="5322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6AA84F"/>
                </a:solidFill>
              </a:rPr>
              <a:t>●</a:t>
            </a:r>
            <a:endParaRPr b="1" sz="2100">
              <a:solidFill>
                <a:srgbClr val="6AA84F"/>
              </a:solidFill>
            </a:endParaRPr>
          </a:p>
        </p:txBody>
      </p:sp>
      <p:sp>
        <p:nvSpPr>
          <p:cNvPr id="352" name="Google Shape;352;p21"/>
          <p:cNvSpPr txBox="1"/>
          <p:nvPr/>
        </p:nvSpPr>
        <p:spPr>
          <a:xfrm>
            <a:off x="3924142" y="2130334"/>
            <a:ext cx="5322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6AA84F"/>
                </a:solidFill>
              </a:rPr>
              <a:t>●</a:t>
            </a:r>
            <a:endParaRPr b="1" sz="2100">
              <a:solidFill>
                <a:srgbClr val="6AA84F"/>
              </a:solidFill>
            </a:endParaRPr>
          </a:p>
        </p:txBody>
      </p:sp>
      <p:sp>
        <p:nvSpPr>
          <p:cNvPr id="353" name="Google Shape;353;p21"/>
          <p:cNvSpPr txBox="1"/>
          <p:nvPr/>
        </p:nvSpPr>
        <p:spPr>
          <a:xfrm>
            <a:off x="4228942" y="2046934"/>
            <a:ext cx="5322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6AA84F"/>
                </a:solidFill>
              </a:rPr>
              <a:t>●</a:t>
            </a:r>
            <a:endParaRPr b="1" sz="2100">
              <a:solidFill>
                <a:srgbClr val="6AA84F"/>
              </a:solidFill>
            </a:endParaRPr>
          </a:p>
        </p:txBody>
      </p:sp>
      <p:sp>
        <p:nvSpPr>
          <p:cNvPr id="354" name="Google Shape;354;p21"/>
          <p:cNvSpPr txBox="1"/>
          <p:nvPr/>
        </p:nvSpPr>
        <p:spPr>
          <a:xfrm>
            <a:off x="3815467" y="1809784"/>
            <a:ext cx="5322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6AA84F"/>
                </a:solidFill>
              </a:rPr>
              <a:t>●</a:t>
            </a:r>
            <a:endParaRPr b="1" sz="2100">
              <a:solidFill>
                <a:srgbClr val="6AA84F"/>
              </a:solidFill>
            </a:endParaRPr>
          </a:p>
        </p:txBody>
      </p:sp>
      <p:sp>
        <p:nvSpPr>
          <p:cNvPr id="355" name="Google Shape;355;p21"/>
          <p:cNvSpPr txBox="1"/>
          <p:nvPr/>
        </p:nvSpPr>
        <p:spPr>
          <a:xfrm>
            <a:off x="3873142" y="2463984"/>
            <a:ext cx="5322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6AA84F"/>
                </a:solidFill>
              </a:rPr>
              <a:t>●</a:t>
            </a:r>
            <a:endParaRPr b="1" sz="2100">
              <a:solidFill>
                <a:srgbClr val="6AA84F"/>
              </a:solidFill>
            </a:endParaRPr>
          </a:p>
        </p:txBody>
      </p:sp>
      <p:sp>
        <p:nvSpPr>
          <p:cNvPr id="356" name="Google Shape;356;p21"/>
          <p:cNvSpPr txBox="1"/>
          <p:nvPr/>
        </p:nvSpPr>
        <p:spPr>
          <a:xfrm>
            <a:off x="4127542" y="2046934"/>
            <a:ext cx="5322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6AA84F"/>
                </a:solidFill>
              </a:rPr>
              <a:t>●</a:t>
            </a:r>
            <a:endParaRPr b="1" sz="2100">
              <a:solidFill>
                <a:srgbClr val="6AA84F"/>
              </a:solidFill>
            </a:endParaRPr>
          </a:p>
        </p:txBody>
      </p:sp>
      <p:sp>
        <p:nvSpPr>
          <p:cNvPr id="357" name="Google Shape;357;p21"/>
          <p:cNvSpPr txBox="1"/>
          <p:nvPr/>
        </p:nvSpPr>
        <p:spPr>
          <a:xfrm>
            <a:off x="4228942" y="1809784"/>
            <a:ext cx="5322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6AA84F"/>
                </a:solidFill>
              </a:rPr>
              <a:t>●</a:t>
            </a:r>
            <a:endParaRPr b="1" sz="2100">
              <a:solidFill>
                <a:srgbClr val="6AA84F"/>
              </a:solidFill>
            </a:endParaRPr>
          </a:p>
        </p:txBody>
      </p:sp>
      <p:sp>
        <p:nvSpPr>
          <p:cNvPr id="358" name="Google Shape;358;p21"/>
          <p:cNvSpPr txBox="1"/>
          <p:nvPr/>
        </p:nvSpPr>
        <p:spPr>
          <a:xfrm>
            <a:off x="4621767" y="2046934"/>
            <a:ext cx="5322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6AA84F"/>
                </a:solidFill>
              </a:rPr>
              <a:t>●</a:t>
            </a:r>
            <a:endParaRPr b="1" sz="2100">
              <a:solidFill>
                <a:srgbClr val="6AA84F"/>
              </a:solidFill>
            </a:endParaRPr>
          </a:p>
        </p:txBody>
      </p:sp>
      <p:sp>
        <p:nvSpPr>
          <p:cNvPr id="359" name="Google Shape;359;p21"/>
          <p:cNvSpPr txBox="1"/>
          <p:nvPr/>
        </p:nvSpPr>
        <p:spPr>
          <a:xfrm>
            <a:off x="4621767" y="3002034"/>
            <a:ext cx="5322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6AA84F"/>
                </a:solidFill>
              </a:rPr>
              <a:t>●</a:t>
            </a:r>
            <a:endParaRPr b="1" sz="2100">
              <a:solidFill>
                <a:srgbClr val="6AA84F"/>
              </a:solidFill>
            </a:endParaRPr>
          </a:p>
        </p:txBody>
      </p:sp>
      <p:sp>
        <p:nvSpPr>
          <p:cNvPr id="360" name="Google Shape;360;p21"/>
          <p:cNvSpPr txBox="1"/>
          <p:nvPr/>
        </p:nvSpPr>
        <p:spPr>
          <a:xfrm>
            <a:off x="5117705" y="2768784"/>
            <a:ext cx="5322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6AA84F"/>
                </a:solidFill>
              </a:rPr>
              <a:t>●</a:t>
            </a:r>
            <a:endParaRPr b="1" sz="2100">
              <a:solidFill>
                <a:srgbClr val="6AA84F"/>
              </a:solidFill>
            </a:endParaRPr>
          </a:p>
        </p:txBody>
      </p:sp>
      <p:sp>
        <p:nvSpPr>
          <p:cNvPr id="361" name="Google Shape;361;p21"/>
          <p:cNvSpPr txBox="1"/>
          <p:nvPr/>
        </p:nvSpPr>
        <p:spPr>
          <a:xfrm>
            <a:off x="4457542" y="2351734"/>
            <a:ext cx="5322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6AA84F"/>
                </a:solidFill>
              </a:rPr>
              <a:t>●</a:t>
            </a:r>
            <a:endParaRPr b="1" sz="2100">
              <a:solidFill>
                <a:srgbClr val="6AA84F"/>
              </a:solidFill>
            </a:endParaRPr>
          </a:p>
        </p:txBody>
      </p:sp>
      <p:sp>
        <p:nvSpPr>
          <p:cNvPr id="362" name="Google Shape;362;p21"/>
          <p:cNvSpPr txBox="1"/>
          <p:nvPr/>
        </p:nvSpPr>
        <p:spPr>
          <a:xfrm>
            <a:off x="4405342" y="1641634"/>
            <a:ext cx="5322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6AA84F"/>
                </a:solidFill>
              </a:rPr>
              <a:t>●</a:t>
            </a:r>
            <a:endParaRPr b="1" sz="2100">
              <a:solidFill>
                <a:srgbClr val="6AA84F"/>
              </a:solidFill>
            </a:endParaRPr>
          </a:p>
        </p:txBody>
      </p:sp>
      <p:sp>
        <p:nvSpPr>
          <p:cNvPr id="363" name="Google Shape;363;p21"/>
          <p:cNvSpPr txBox="1"/>
          <p:nvPr/>
        </p:nvSpPr>
        <p:spPr>
          <a:xfrm>
            <a:off x="4101742" y="2768784"/>
            <a:ext cx="5322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6AA84F"/>
                </a:solidFill>
              </a:rPr>
              <a:t>●</a:t>
            </a:r>
            <a:endParaRPr b="1" sz="2100">
              <a:solidFill>
                <a:srgbClr val="6AA84F"/>
              </a:solidFill>
            </a:endParaRPr>
          </a:p>
        </p:txBody>
      </p:sp>
      <p:sp>
        <p:nvSpPr>
          <p:cNvPr id="364" name="Google Shape;364;p21"/>
          <p:cNvSpPr txBox="1"/>
          <p:nvPr/>
        </p:nvSpPr>
        <p:spPr>
          <a:xfrm>
            <a:off x="4356142" y="2351734"/>
            <a:ext cx="5322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6AA84F"/>
                </a:solidFill>
              </a:rPr>
              <a:t>●</a:t>
            </a:r>
            <a:endParaRPr b="1" sz="2100">
              <a:solidFill>
                <a:srgbClr val="6AA84F"/>
              </a:solidFill>
            </a:endParaRPr>
          </a:p>
        </p:txBody>
      </p:sp>
      <p:sp>
        <p:nvSpPr>
          <p:cNvPr id="365" name="Google Shape;365;p21"/>
          <p:cNvSpPr txBox="1"/>
          <p:nvPr/>
        </p:nvSpPr>
        <p:spPr>
          <a:xfrm>
            <a:off x="4967755" y="2514309"/>
            <a:ext cx="5322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6AA84F"/>
                </a:solidFill>
              </a:rPr>
              <a:t>●</a:t>
            </a:r>
            <a:endParaRPr b="1" sz="2100">
              <a:solidFill>
                <a:srgbClr val="6AA84F"/>
              </a:solidFill>
            </a:endParaRPr>
          </a:p>
        </p:txBody>
      </p:sp>
      <p:sp>
        <p:nvSpPr>
          <p:cNvPr id="366" name="Google Shape;366;p21"/>
          <p:cNvSpPr txBox="1"/>
          <p:nvPr/>
        </p:nvSpPr>
        <p:spPr>
          <a:xfrm>
            <a:off x="4850367" y="2351734"/>
            <a:ext cx="5322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6AA84F"/>
                </a:solidFill>
              </a:rPr>
              <a:t>●</a:t>
            </a:r>
            <a:endParaRPr b="1" sz="2100">
              <a:solidFill>
                <a:srgbClr val="6AA84F"/>
              </a:solidFill>
            </a:endParaRPr>
          </a:p>
        </p:txBody>
      </p:sp>
      <p:sp>
        <p:nvSpPr>
          <p:cNvPr id="367" name="Google Shape;367;p21"/>
          <p:cNvSpPr/>
          <p:nvPr/>
        </p:nvSpPr>
        <p:spPr>
          <a:xfrm>
            <a:off x="7248700" y="733750"/>
            <a:ext cx="1604100" cy="40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74EA7"/>
                </a:solidFill>
              </a:rPr>
              <a:t>Generated Sample</a:t>
            </a:r>
            <a:endParaRPr sz="1200">
              <a:solidFill>
                <a:srgbClr val="674EA7"/>
              </a:solidFill>
            </a:endParaRPr>
          </a:p>
        </p:txBody>
      </p:sp>
      <p:sp>
        <p:nvSpPr>
          <p:cNvPr id="368" name="Google Shape;368;p21"/>
          <p:cNvSpPr/>
          <p:nvPr/>
        </p:nvSpPr>
        <p:spPr>
          <a:xfrm>
            <a:off x="7248700" y="996050"/>
            <a:ext cx="1604100" cy="40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AA84F"/>
                </a:solidFill>
              </a:rPr>
              <a:t>Real Sample</a:t>
            </a:r>
            <a:endParaRPr sz="1200">
              <a:solidFill>
                <a:srgbClr val="6AA84F"/>
              </a:solidFill>
            </a:endParaRPr>
          </a:p>
        </p:txBody>
      </p:sp>
      <p:sp>
        <p:nvSpPr>
          <p:cNvPr id="369" name="Google Shape;369;p21"/>
          <p:cNvSpPr/>
          <p:nvPr/>
        </p:nvSpPr>
        <p:spPr>
          <a:xfrm>
            <a:off x="512687" y="2691176"/>
            <a:ext cx="27549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C78D8"/>
                </a:solidFill>
              </a:rPr>
              <a:t>Discriminator</a:t>
            </a:r>
            <a:endParaRPr>
              <a:solidFill>
                <a:srgbClr val="3C78D8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C78D8"/>
                </a:solidFill>
              </a:rPr>
              <a:t>Decision Hyperplane ???</a:t>
            </a:r>
            <a:endParaRPr>
              <a:solidFill>
                <a:srgbClr val="3C78D8"/>
              </a:solidFill>
            </a:endParaRPr>
          </a:p>
        </p:txBody>
      </p:sp>
      <p:grpSp>
        <p:nvGrpSpPr>
          <p:cNvPr id="370" name="Google Shape;370;p21"/>
          <p:cNvGrpSpPr/>
          <p:nvPr/>
        </p:nvGrpSpPr>
        <p:grpSpPr>
          <a:xfrm>
            <a:off x="3498198" y="463323"/>
            <a:ext cx="250354" cy="270428"/>
            <a:chOff x="674800" y="2146225"/>
            <a:chExt cx="252500" cy="252500"/>
          </a:xfrm>
        </p:grpSpPr>
        <p:sp>
          <p:nvSpPr>
            <p:cNvPr id="371" name="Google Shape;371;p21"/>
            <p:cNvSpPr/>
            <p:nvPr/>
          </p:nvSpPr>
          <p:spPr>
            <a:xfrm>
              <a:off x="727900" y="2232775"/>
              <a:ext cx="40175" cy="39725"/>
            </a:xfrm>
            <a:custGeom>
              <a:rect b="b" l="l" r="r" t="t"/>
              <a:pathLst>
                <a:path extrusionOk="0" h="1589" w="1607">
                  <a:moveTo>
                    <a:pt x="803" y="0"/>
                  </a:moveTo>
                  <a:cubicBezTo>
                    <a:pt x="357" y="0"/>
                    <a:pt x="0" y="357"/>
                    <a:pt x="0" y="803"/>
                  </a:cubicBezTo>
                  <a:cubicBezTo>
                    <a:pt x="0" y="1232"/>
                    <a:pt x="357" y="1588"/>
                    <a:pt x="803" y="1588"/>
                  </a:cubicBezTo>
                  <a:cubicBezTo>
                    <a:pt x="1249" y="1588"/>
                    <a:pt x="1606" y="1232"/>
                    <a:pt x="1606" y="803"/>
                  </a:cubicBezTo>
                  <a:cubicBezTo>
                    <a:pt x="1606" y="357"/>
                    <a:pt x="1249" y="0"/>
                    <a:pt x="803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21"/>
            <p:cNvSpPr/>
            <p:nvPr/>
          </p:nvSpPr>
          <p:spPr>
            <a:xfrm>
              <a:off x="834500" y="2232775"/>
              <a:ext cx="39725" cy="39725"/>
            </a:xfrm>
            <a:custGeom>
              <a:rect b="b" l="l" r="r" t="t"/>
              <a:pathLst>
                <a:path extrusionOk="0" h="1589" w="1589">
                  <a:moveTo>
                    <a:pt x="786" y="0"/>
                  </a:moveTo>
                  <a:cubicBezTo>
                    <a:pt x="357" y="0"/>
                    <a:pt x="1" y="357"/>
                    <a:pt x="1" y="803"/>
                  </a:cubicBezTo>
                  <a:cubicBezTo>
                    <a:pt x="1" y="1232"/>
                    <a:pt x="357" y="1588"/>
                    <a:pt x="786" y="1588"/>
                  </a:cubicBezTo>
                  <a:cubicBezTo>
                    <a:pt x="1232" y="1588"/>
                    <a:pt x="1589" y="1232"/>
                    <a:pt x="1589" y="803"/>
                  </a:cubicBezTo>
                  <a:cubicBezTo>
                    <a:pt x="1589" y="357"/>
                    <a:pt x="1232" y="0"/>
                    <a:pt x="78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21"/>
            <p:cNvSpPr/>
            <p:nvPr/>
          </p:nvSpPr>
          <p:spPr>
            <a:xfrm>
              <a:off x="734150" y="2315750"/>
              <a:ext cx="134275" cy="43275"/>
            </a:xfrm>
            <a:custGeom>
              <a:rect b="b" l="l" r="r" t="t"/>
              <a:pathLst>
                <a:path extrusionOk="0" h="1731" w="5371">
                  <a:moveTo>
                    <a:pt x="268" y="0"/>
                  </a:moveTo>
                  <a:cubicBezTo>
                    <a:pt x="125" y="0"/>
                    <a:pt x="0" y="125"/>
                    <a:pt x="0" y="268"/>
                  </a:cubicBezTo>
                  <a:cubicBezTo>
                    <a:pt x="0" y="321"/>
                    <a:pt x="18" y="375"/>
                    <a:pt x="54" y="428"/>
                  </a:cubicBezTo>
                  <a:cubicBezTo>
                    <a:pt x="660" y="1231"/>
                    <a:pt x="1606" y="1731"/>
                    <a:pt x="2676" y="1731"/>
                  </a:cubicBezTo>
                  <a:cubicBezTo>
                    <a:pt x="3765" y="1731"/>
                    <a:pt x="4710" y="1231"/>
                    <a:pt x="5317" y="428"/>
                  </a:cubicBezTo>
                  <a:cubicBezTo>
                    <a:pt x="5335" y="393"/>
                    <a:pt x="5371" y="339"/>
                    <a:pt x="5371" y="268"/>
                  </a:cubicBezTo>
                  <a:cubicBezTo>
                    <a:pt x="5371" y="125"/>
                    <a:pt x="5246" y="0"/>
                    <a:pt x="5103" y="0"/>
                  </a:cubicBezTo>
                  <a:cubicBezTo>
                    <a:pt x="4996" y="0"/>
                    <a:pt x="4925" y="36"/>
                    <a:pt x="4889" y="107"/>
                  </a:cubicBezTo>
                  <a:cubicBezTo>
                    <a:pt x="4389" y="767"/>
                    <a:pt x="3586" y="1196"/>
                    <a:pt x="2676" y="1196"/>
                  </a:cubicBezTo>
                  <a:cubicBezTo>
                    <a:pt x="1784" y="1196"/>
                    <a:pt x="999" y="767"/>
                    <a:pt x="482" y="107"/>
                  </a:cubicBezTo>
                  <a:cubicBezTo>
                    <a:pt x="410" y="36"/>
                    <a:pt x="339" y="0"/>
                    <a:pt x="26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21"/>
            <p:cNvSpPr/>
            <p:nvPr/>
          </p:nvSpPr>
          <p:spPr>
            <a:xfrm>
              <a:off x="674800" y="2146225"/>
              <a:ext cx="252500" cy="252500"/>
            </a:xfrm>
            <a:custGeom>
              <a:rect b="b" l="l" r="r" t="t"/>
              <a:pathLst>
                <a:path extrusionOk="0" h="10100" w="10100">
                  <a:moveTo>
                    <a:pt x="5050" y="536"/>
                  </a:moveTo>
                  <a:cubicBezTo>
                    <a:pt x="7548" y="536"/>
                    <a:pt x="9565" y="2570"/>
                    <a:pt x="9565" y="5050"/>
                  </a:cubicBezTo>
                  <a:cubicBezTo>
                    <a:pt x="9565" y="7548"/>
                    <a:pt x="7548" y="9565"/>
                    <a:pt x="5050" y="9565"/>
                  </a:cubicBezTo>
                  <a:cubicBezTo>
                    <a:pt x="2570" y="9565"/>
                    <a:pt x="536" y="7548"/>
                    <a:pt x="536" y="5050"/>
                  </a:cubicBezTo>
                  <a:cubicBezTo>
                    <a:pt x="536" y="2570"/>
                    <a:pt x="2570" y="536"/>
                    <a:pt x="5050" y="536"/>
                  </a:cubicBezTo>
                  <a:close/>
                  <a:moveTo>
                    <a:pt x="5050" y="1"/>
                  </a:moveTo>
                  <a:cubicBezTo>
                    <a:pt x="2267" y="1"/>
                    <a:pt x="1" y="2267"/>
                    <a:pt x="1" y="5050"/>
                  </a:cubicBezTo>
                  <a:cubicBezTo>
                    <a:pt x="1" y="7852"/>
                    <a:pt x="2267" y="10100"/>
                    <a:pt x="5050" y="10100"/>
                  </a:cubicBezTo>
                  <a:cubicBezTo>
                    <a:pt x="7834" y="10100"/>
                    <a:pt x="10100" y="7852"/>
                    <a:pt x="10100" y="5050"/>
                  </a:cubicBezTo>
                  <a:cubicBezTo>
                    <a:pt x="10100" y="2267"/>
                    <a:pt x="7834" y="1"/>
                    <a:pt x="505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5" name="Google Shape;375;p21"/>
          <p:cNvSpPr txBox="1"/>
          <p:nvPr/>
        </p:nvSpPr>
        <p:spPr>
          <a:xfrm>
            <a:off x="7071667" y="929434"/>
            <a:ext cx="5322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6AA84F"/>
                </a:solidFill>
              </a:rPr>
              <a:t>●</a:t>
            </a:r>
            <a:endParaRPr b="1" sz="2100">
              <a:solidFill>
                <a:srgbClr val="6AA84F"/>
              </a:solidFill>
            </a:endParaRPr>
          </a:p>
        </p:txBody>
      </p:sp>
      <p:sp>
        <p:nvSpPr>
          <p:cNvPr id="376" name="Google Shape;376;p21"/>
          <p:cNvSpPr txBox="1"/>
          <p:nvPr/>
        </p:nvSpPr>
        <p:spPr>
          <a:xfrm>
            <a:off x="7071667" y="683509"/>
            <a:ext cx="5322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8E7CC3"/>
                </a:solidFill>
              </a:rPr>
              <a:t>●</a:t>
            </a:r>
            <a:endParaRPr b="1" sz="2100">
              <a:solidFill>
                <a:srgbClr val="8E7CC3"/>
              </a:solidFill>
            </a:endParaRPr>
          </a:p>
        </p:txBody>
      </p:sp>
      <p:grpSp>
        <p:nvGrpSpPr>
          <p:cNvPr id="377" name="Google Shape;377;p21"/>
          <p:cNvGrpSpPr/>
          <p:nvPr/>
        </p:nvGrpSpPr>
        <p:grpSpPr>
          <a:xfrm>
            <a:off x="1546123" y="3199069"/>
            <a:ext cx="250800" cy="270909"/>
            <a:chOff x="689975" y="1737200"/>
            <a:chExt cx="252950" cy="252950"/>
          </a:xfrm>
        </p:grpSpPr>
        <p:sp>
          <p:nvSpPr>
            <p:cNvPr id="378" name="Google Shape;378;p21"/>
            <p:cNvSpPr/>
            <p:nvPr/>
          </p:nvSpPr>
          <p:spPr>
            <a:xfrm>
              <a:off x="779200" y="1907050"/>
              <a:ext cx="79850" cy="26875"/>
            </a:xfrm>
            <a:custGeom>
              <a:rect b="b" l="l" r="r" t="t"/>
              <a:pathLst>
                <a:path extrusionOk="0" h="1075" w="3194">
                  <a:moveTo>
                    <a:pt x="2060" y="0"/>
                  </a:moveTo>
                  <a:cubicBezTo>
                    <a:pt x="898" y="0"/>
                    <a:pt x="168" y="564"/>
                    <a:pt x="125" y="593"/>
                  </a:cubicBezTo>
                  <a:cubicBezTo>
                    <a:pt x="0" y="700"/>
                    <a:pt x="0" y="861"/>
                    <a:pt x="72" y="968"/>
                  </a:cubicBezTo>
                  <a:cubicBezTo>
                    <a:pt x="125" y="1039"/>
                    <a:pt x="196" y="1075"/>
                    <a:pt x="286" y="1075"/>
                  </a:cubicBezTo>
                  <a:cubicBezTo>
                    <a:pt x="339" y="1075"/>
                    <a:pt x="393" y="1057"/>
                    <a:pt x="446" y="1021"/>
                  </a:cubicBezTo>
                  <a:cubicBezTo>
                    <a:pt x="461" y="1007"/>
                    <a:pt x="1070" y="538"/>
                    <a:pt x="2057" y="538"/>
                  </a:cubicBezTo>
                  <a:cubicBezTo>
                    <a:pt x="2291" y="538"/>
                    <a:pt x="2546" y="564"/>
                    <a:pt x="2819" y="629"/>
                  </a:cubicBezTo>
                  <a:cubicBezTo>
                    <a:pt x="2843" y="634"/>
                    <a:pt x="2867" y="637"/>
                    <a:pt x="2890" y="637"/>
                  </a:cubicBezTo>
                  <a:cubicBezTo>
                    <a:pt x="3020" y="637"/>
                    <a:pt x="3125" y="554"/>
                    <a:pt x="3140" y="433"/>
                  </a:cubicBezTo>
                  <a:cubicBezTo>
                    <a:pt x="3194" y="272"/>
                    <a:pt x="3105" y="129"/>
                    <a:pt x="2962" y="111"/>
                  </a:cubicBezTo>
                  <a:cubicBezTo>
                    <a:pt x="2639" y="32"/>
                    <a:pt x="2337" y="0"/>
                    <a:pt x="2060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21"/>
            <p:cNvSpPr/>
            <p:nvPr/>
          </p:nvSpPr>
          <p:spPr>
            <a:xfrm>
              <a:off x="743050" y="1833100"/>
              <a:ext cx="40175" cy="39725"/>
            </a:xfrm>
            <a:custGeom>
              <a:rect b="b" l="l" r="r" t="t"/>
              <a:pathLst>
                <a:path extrusionOk="0" h="1589" w="1607">
                  <a:moveTo>
                    <a:pt x="804" y="0"/>
                  </a:moveTo>
                  <a:cubicBezTo>
                    <a:pt x="358" y="0"/>
                    <a:pt x="1" y="357"/>
                    <a:pt x="1" y="785"/>
                  </a:cubicBezTo>
                  <a:cubicBezTo>
                    <a:pt x="1" y="1232"/>
                    <a:pt x="358" y="1588"/>
                    <a:pt x="804" y="1588"/>
                  </a:cubicBezTo>
                  <a:cubicBezTo>
                    <a:pt x="1250" y="1588"/>
                    <a:pt x="1607" y="1232"/>
                    <a:pt x="1607" y="785"/>
                  </a:cubicBezTo>
                  <a:cubicBezTo>
                    <a:pt x="1607" y="357"/>
                    <a:pt x="1250" y="0"/>
                    <a:pt x="804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21"/>
            <p:cNvSpPr/>
            <p:nvPr/>
          </p:nvSpPr>
          <p:spPr>
            <a:xfrm>
              <a:off x="739925" y="1799600"/>
              <a:ext cx="46875" cy="16575"/>
            </a:xfrm>
            <a:custGeom>
              <a:rect b="b" l="l" r="r" t="t"/>
              <a:pathLst>
                <a:path extrusionOk="0" h="663" w="1875">
                  <a:moveTo>
                    <a:pt x="1602" y="0"/>
                  </a:moveTo>
                  <a:cubicBezTo>
                    <a:pt x="1592" y="0"/>
                    <a:pt x="1582" y="1"/>
                    <a:pt x="1571" y="2"/>
                  </a:cubicBezTo>
                  <a:lnTo>
                    <a:pt x="233" y="145"/>
                  </a:lnTo>
                  <a:cubicBezTo>
                    <a:pt x="108" y="145"/>
                    <a:pt x="1" y="270"/>
                    <a:pt x="1" y="430"/>
                  </a:cubicBezTo>
                  <a:cubicBezTo>
                    <a:pt x="19" y="555"/>
                    <a:pt x="126" y="662"/>
                    <a:pt x="269" y="662"/>
                  </a:cubicBezTo>
                  <a:lnTo>
                    <a:pt x="304" y="662"/>
                  </a:lnTo>
                  <a:lnTo>
                    <a:pt x="1625" y="537"/>
                  </a:lnTo>
                  <a:cubicBezTo>
                    <a:pt x="1767" y="520"/>
                    <a:pt x="1874" y="377"/>
                    <a:pt x="1857" y="234"/>
                  </a:cubicBezTo>
                  <a:cubicBezTo>
                    <a:pt x="1857" y="102"/>
                    <a:pt x="1734" y="0"/>
                    <a:pt x="1602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21"/>
            <p:cNvSpPr/>
            <p:nvPr/>
          </p:nvSpPr>
          <p:spPr>
            <a:xfrm>
              <a:off x="849675" y="1833100"/>
              <a:ext cx="40175" cy="39725"/>
            </a:xfrm>
            <a:custGeom>
              <a:rect b="b" l="l" r="r" t="t"/>
              <a:pathLst>
                <a:path extrusionOk="0" h="1589" w="1607">
                  <a:moveTo>
                    <a:pt x="803" y="0"/>
                  </a:moveTo>
                  <a:cubicBezTo>
                    <a:pt x="357" y="0"/>
                    <a:pt x="0" y="357"/>
                    <a:pt x="0" y="785"/>
                  </a:cubicBezTo>
                  <a:cubicBezTo>
                    <a:pt x="0" y="1232"/>
                    <a:pt x="357" y="1588"/>
                    <a:pt x="803" y="1588"/>
                  </a:cubicBezTo>
                  <a:cubicBezTo>
                    <a:pt x="1249" y="1588"/>
                    <a:pt x="1606" y="1232"/>
                    <a:pt x="1606" y="785"/>
                  </a:cubicBezTo>
                  <a:cubicBezTo>
                    <a:pt x="1606" y="357"/>
                    <a:pt x="1249" y="0"/>
                    <a:pt x="803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21"/>
            <p:cNvSpPr/>
            <p:nvPr/>
          </p:nvSpPr>
          <p:spPr>
            <a:xfrm>
              <a:off x="846100" y="1799600"/>
              <a:ext cx="47300" cy="16575"/>
            </a:xfrm>
            <a:custGeom>
              <a:rect b="b" l="l" r="r" t="t"/>
              <a:pathLst>
                <a:path extrusionOk="0" h="663" w="1892">
                  <a:moveTo>
                    <a:pt x="273" y="0"/>
                  </a:moveTo>
                  <a:cubicBezTo>
                    <a:pt x="143" y="0"/>
                    <a:pt x="35" y="102"/>
                    <a:pt x="18" y="234"/>
                  </a:cubicBezTo>
                  <a:cubicBezTo>
                    <a:pt x="1" y="377"/>
                    <a:pt x="108" y="520"/>
                    <a:pt x="250" y="537"/>
                  </a:cubicBezTo>
                  <a:lnTo>
                    <a:pt x="1589" y="662"/>
                  </a:lnTo>
                  <a:lnTo>
                    <a:pt x="1606" y="662"/>
                  </a:lnTo>
                  <a:cubicBezTo>
                    <a:pt x="1749" y="662"/>
                    <a:pt x="1874" y="555"/>
                    <a:pt x="1874" y="430"/>
                  </a:cubicBezTo>
                  <a:cubicBezTo>
                    <a:pt x="1892" y="270"/>
                    <a:pt x="1785" y="145"/>
                    <a:pt x="1642" y="145"/>
                  </a:cubicBezTo>
                  <a:lnTo>
                    <a:pt x="304" y="2"/>
                  </a:lnTo>
                  <a:cubicBezTo>
                    <a:pt x="293" y="1"/>
                    <a:pt x="283" y="0"/>
                    <a:pt x="273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21"/>
            <p:cNvSpPr/>
            <p:nvPr/>
          </p:nvSpPr>
          <p:spPr>
            <a:xfrm>
              <a:off x="689975" y="1737200"/>
              <a:ext cx="252950" cy="252950"/>
            </a:xfrm>
            <a:custGeom>
              <a:rect b="b" l="l" r="r" t="t"/>
              <a:pathLst>
                <a:path extrusionOk="0" h="10118" w="10118">
                  <a:moveTo>
                    <a:pt x="5068" y="536"/>
                  </a:moveTo>
                  <a:cubicBezTo>
                    <a:pt x="7548" y="536"/>
                    <a:pt x="9582" y="2570"/>
                    <a:pt x="9582" y="5068"/>
                  </a:cubicBezTo>
                  <a:cubicBezTo>
                    <a:pt x="9582" y="7548"/>
                    <a:pt x="7548" y="9582"/>
                    <a:pt x="5068" y="9582"/>
                  </a:cubicBezTo>
                  <a:cubicBezTo>
                    <a:pt x="2570" y="9582"/>
                    <a:pt x="536" y="7548"/>
                    <a:pt x="536" y="5068"/>
                  </a:cubicBezTo>
                  <a:cubicBezTo>
                    <a:pt x="536" y="2570"/>
                    <a:pt x="2570" y="536"/>
                    <a:pt x="5068" y="536"/>
                  </a:cubicBezTo>
                  <a:close/>
                  <a:moveTo>
                    <a:pt x="5068" y="0"/>
                  </a:moveTo>
                  <a:cubicBezTo>
                    <a:pt x="2267" y="0"/>
                    <a:pt x="1" y="2266"/>
                    <a:pt x="1" y="5068"/>
                  </a:cubicBezTo>
                  <a:cubicBezTo>
                    <a:pt x="1" y="7851"/>
                    <a:pt x="2267" y="10117"/>
                    <a:pt x="5068" y="10117"/>
                  </a:cubicBezTo>
                  <a:cubicBezTo>
                    <a:pt x="7851" y="10117"/>
                    <a:pt x="10117" y="7851"/>
                    <a:pt x="10117" y="5068"/>
                  </a:cubicBezTo>
                  <a:cubicBezTo>
                    <a:pt x="10117" y="2266"/>
                    <a:pt x="7851" y="0"/>
                    <a:pt x="5068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84" name="Google Shape;38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63225" y="1341700"/>
            <a:ext cx="312420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